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28"/>
  </p:notesMasterIdLst>
  <p:sldIdLst>
    <p:sldId id="256" r:id="rId2"/>
    <p:sldId id="399" r:id="rId3"/>
    <p:sldId id="400" r:id="rId4"/>
    <p:sldId id="332" r:id="rId5"/>
    <p:sldId id="260" r:id="rId6"/>
    <p:sldId id="267" r:id="rId7"/>
    <p:sldId id="422" r:id="rId8"/>
    <p:sldId id="271" r:id="rId9"/>
    <p:sldId id="270" r:id="rId10"/>
    <p:sldId id="268" r:id="rId11"/>
    <p:sldId id="269" r:id="rId12"/>
    <p:sldId id="308" r:id="rId13"/>
    <p:sldId id="272" r:id="rId14"/>
    <p:sldId id="274" r:id="rId15"/>
    <p:sldId id="320" r:id="rId16"/>
    <p:sldId id="319" r:id="rId17"/>
    <p:sldId id="321" r:id="rId18"/>
    <p:sldId id="322" r:id="rId19"/>
    <p:sldId id="423" r:id="rId20"/>
    <p:sldId id="425" r:id="rId21"/>
    <p:sldId id="323" r:id="rId22"/>
    <p:sldId id="324" r:id="rId23"/>
    <p:sldId id="278" r:id="rId24"/>
    <p:sldId id="309" r:id="rId25"/>
    <p:sldId id="310" r:id="rId26"/>
    <p:sldId id="279" r:id="rId27"/>
    <p:sldId id="312" r:id="rId28"/>
    <p:sldId id="314" r:id="rId29"/>
    <p:sldId id="316" r:id="rId30"/>
    <p:sldId id="311" r:id="rId31"/>
    <p:sldId id="317" r:id="rId32"/>
    <p:sldId id="280" r:id="rId33"/>
    <p:sldId id="424" r:id="rId34"/>
    <p:sldId id="426" r:id="rId35"/>
    <p:sldId id="283" r:id="rId36"/>
    <p:sldId id="284" r:id="rId37"/>
    <p:sldId id="286" r:id="rId38"/>
    <p:sldId id="289" r:id="rId39"/>
    <p:sldId id="290" r:id="rId40"/>
    <p:sldId id="291" r:id="rId41"/>
    <p:sldId id="301" r:id="rId42"/>
    <p:sldId id="292" r:id="rId43"/>
    <p:sldId id="287" r:id="rId44"/>
    <p:sldId id="302" r:id="rId45"/>
    <p:sldId id="293" r:id="rId46"/>
    <p:sldId id="325" r:id="rId47"/>
    <p:sldId id="326" r:id="rId48"/>
    <p:sldId id="331" r:id="rId49"/>
    <p:sldId id="318" r:id="rId50"/>
    <p:sldId id="328" r:id="rId51"/>
    <p:sldId id="327" r:id="rId52"/>
    <p:sldId id="329" r:id="rId53"/>
    <p:sldId id="333" r:id="rId54"/>
    <p:sldId id="334" r:id="rId55"/>
    <p:sldId id="337" r:id="rId56"/>
    <p:sldId id="339" r:id="rId57"/>
    <p:sldId id="338" r:id="rId58"/>
    <p:sldId id="340" r:id="rId59"/>
    <p:sldId id="341" r:id="rId60"/>
    <p:sldId id="342" r:id="rId61"/>
    <p:sldId id="345" r:id="rId62"/>
    <p:sldId id="346" r:id="rId63"/>
    <p:sldId id="350" r:id="rId64"/>
    <p:sldId id="344" r:id="rId65"/>
    <p:sldId id="352" r:id="rId66"/>
    <p:sldId id="353" r:id="rId67"/>
    <p:sldId id="362" r:id="rId68"/>
    <p:sldId id="359" r:id="rId69"/>
    <p:sldId id="375" r:id="rId70"/>
    <p:sldId id="364" r:id="rId71"/>
    <p:sldId id="365" r:id="rId72"/>
    <p:sldId id="366" r:id="rId73"/>
    <p:sldId id="369" r:id="rId74"/>
    <p:sldId id="370" r:id="rId75"/>
    <p:sldId id="371" r:id="rId76"/>
    <p:sldId id="373" r:id="rId77"/>
    <p:sldId id="374" r:id="rId78"/>
    <p:sldId id="376" r:id="rId79"/>
    <p:sldId id="377" r:id="rId80"/>
    <p:sldId id="379" r:id="rId81"/>
    <p:sldId id="380" r:id="rId82"/>
    <p:sldId id="382" r:id="rId83"/>
    <p:sldId id="402" r:id="rId84"/>
    <p:sldId id="383" r:id="rId85"/>
    <p:sldId id="384" r:id="rId86"/>
    <p:sldId id="403" r:id="rId87"/>
    <p:sldId id="404" r:id="rId88"/>
    <p:sldId id="381" r:id="rId89"/>
    <p:sldId id="392" r:id="rId90"/>
    <p:sldId id="406" r:id="rId91"/>
    <p:sldId id="407" r:id="rId92"/>
    <p:sldId id="408" r:id="rId93"/>
    <p:sldId id="409" r:id="rId94"/>
    <p:sldId id="410" r:id="rId95"/>
    <p:sldId id="394" r:id="rId96"/>
    <p:sldId id="413" r:id="rId97"/>
    <p:sldId id="414" r:id="rId98"/>
    <p:sldId id="415" r:id="rId99"/>
    <p:sldId id="395" r:id="rId100"/>
    <p:sldId id="427" r:id="rId101"/>
    <p:sldId id="428" r:id="rId102"/>
    <p:sldId id="417" r:id="rId103"/>
    <p:sldId id="420" r:id="rId104"/>
    <p:sldId id="419" r:id="rId105"/>
    <p:sldId id="418" r:id="rId106"/>
    <p:sldId id="411" r:id="rId107"/>
    <p:sldId id="297" r:id="rId108"/>
    <p:sldId id="349" r:id="rId109"/>
    <p:sldId id="343" r:id="rId110"/>
    <p:sldId id="348" r:id="rId111"/>
    <p:sldId id="347" r:id="rId112"/>
    <p:sldId id="429" r:id="rId113"/>
    <p:sldId id="431" r:id="rId114"/>
    <p:sldId id="432" r:id="rId115"/>
    <p:sldId id="412" r:id="rId116"/>
    <p:sldId id="356" r:id="rId117"/>
    <p:sldId id="387" r:id="rId118"/>
    <p:sldId id="386" r:id="rId119"/>
    <p:sldId id="388" r:id="rId120"/>
    <p:sldId id="389" r:id="rId121"/>
    <p:sldId id="390" r:id="rId122"/>
    <p:sldId id="433" r:id="rId123"/>
    <p:sldId id="434" r:id="rId124"/>
    <p:sldId id="435" r:id="rId125"/>
    <p:sldId id="436" r:id="rId126"/>
    <p:sldId id="416" r:id="rId1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14D2"/>
    <a:srgbClr val="8FAADC"/>
    <a:srgbClr val="F000C2"/>
    <a:srgbClr val="A90087"/>
    <a:srgbClr val="1415C2"/>
    <a:srgbClr val="7F80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51"/>
    <p:restoredTop sz="86278"/>
  </p:normalViewPr>
  <p:slideViewPr>
    <p:cSldViewPr snapToGrid="0" snapToObjects="1">
      <p:cViewPr varScale="1">
        <p:scale>
          <a:sx n="77" d="100"/>
          <a:sy n="77" d="100"/>
        </p:scale>
        <p:origin x="1792" y="184"/>
      </p:cViewPr>
      <p:guideLst/>
    </p:cSldViewPr>
  </p:slideViewPr>
  <p:outlineViewPr>
    <p:cViewPr>
      <p:scale>
        <a:sx n="33" d="100"/>
        <a:sy n="33" d="100"/>
      </p:scale>
      <p:origin x="0" y="-530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F5D48-AB8D-1941-81CC-27401B5FDD8D}" type="datetimeFigureOut">
              <a:rPr lang="en-US" smtClean="0"/>
              <a:t>5/14/19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6BE02-A34F-9F44-8C56-2665F965B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84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6BE02-A34F-9F44-8C56-2665F965B74D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23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6BE02-A34F-9F44-8C56-2665F965B74D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32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6BE02-A34F-9F44-8C56-2665F965B74D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84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6BE02-A34F-9F44-8C56-2665F965B74D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09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F8476-7EB1-1443-B0E5-5FC479E1C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5B56F8-A2A5-6245-B261-9E4656FDF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EED7B-9EED-2E48-9D13-CA93D6EF1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D98A9-41DC-F544-8F83-541BC4F8FEFC}" type="datetime1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27858-9168-154F-8FF1-CF74A8747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FFE75-1BA5-D747-A558-DDA263953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03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1C674-FED9-C54F-86D3-8C7491EFE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33148B-0154-F549-85C0-F6BEFC5E4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F01E2-C579-364B-AD98-B3563C1EF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F6CB-56F8-C745-8290-B294E3D22325}" type="datetime1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28DD2-C5E6-6B48-8900-AFA4F0984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0A532-F888-A04D-8883-3C44D74C5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60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086150-F7B1-1C49-B2A7-03F17934F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680EDC-A5C1-FA45-8E3B-14B414C68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A4825-62C7-734D-8A8C-F7DD33D40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E81A-D03D-D94A-9C44-B26A295A0C45}" type="datetime1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257CC-475E-EE4B-95DA-A48E3662E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09014-16CF-6F43-8089-03EAF1C54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14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CB07-5D6E-AB48-B638-AF963A390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0442B-87B0-5A47-91BC-1E12F0E24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F5EC5-892C-294D-8520-75DB482D7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F504A-3370-BC40-B494-7474DF00D98B}" type="datetime1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74B4D-356C-8347-87A5-63F5B0C7C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0A9E0-C7FE-A241-818B-27AA8644A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0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C0403-D5BF-A345-8691-B406E5352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56D381-2EFB-1F47-90CC-08AD3BE9D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A007-0332-0F4E-8DD0-9FCA70E4D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CDE1-1045-C94B-B259-30A65FD44D25}" type="datetime1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497EC-F792-2A43-BC21-3A087CB9D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02058-2DC2-394E-ACFE-798CD360D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286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7FB9D-BDFB-434F-BA29-529DC0D72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7991F-ECA9-A14D-A6FE-F6A7708843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28544-48F8-C045-A6F6-5B84ADDE2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FA54A-AB18-B242-B11A-2260C3EA9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84D02-FCAC-5C42-97A3-B8D465A8462D}" type="datetime1">
              <a:rPr lang="en-US" smtClean="0"/>
              <a:t>5/14/19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5CD06-481B-4A46-B9EF-0283A6E84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A544F-34AD-194E-94E2-0C973CD3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96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86D46-2C11-B040-9D9A-C663F813F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33E0A-D993-A648-A9C3-2EC8C52CF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B82126-E2CA-3E4E-9379-F33785AA3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FA2B6F-13E2-9240-814B-823429254C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E82F-7610-AF4A-8AE0-53CFEE3471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C7F256-8A72-004B-A50B-9F6E251B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F8F8-DA57-2243-A623-68A544F85CB3}" type="datetime1">
              <a:rPr lang="en-US" smtClean="0"/>
              <a:t>5/14/19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52F340-2FD6-164E-9444-B93113B6A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721D2A-F42C-1343-9D6C-25F97B441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33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7858B-54D4-1B42-98EB-7C3ABB6C1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7E6630-DC64-744C-AC3E-07273E653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964B-62F2-314A-991E-E391A4366DC6}" type="datetime1">
              <a:rPr lang="en-US" smtClean="0"/>
              <a:t>5/14/19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918DA9-3DF4-2542-901F-C95FA3DB5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9A9519-DDB4-8B4D-BA55-0216DC337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76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410E14-EA77-2D45-BE6E-FBA425099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21B0D-6608-A74F-8F53-C67D8486DDE7}" type="datetime1">
              <a:rPr lang="en-US" smtClean="0"/>
              <a:t>5/14/19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86C884-6F85-EA4F-8B3F-6D8F7D4DD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5D39FD-A14F-BF42-9DAB-2E406FAA0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77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76B92-7F57-9F4A-8D02-058F7649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8618B-5ACF-EB4D-A563-836FDBD39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4D7616-F7EE-C44E-A1AE-97E445643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1AF726-DEAF-554B-A031-2417994C7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3DEA-048F-D04B-84FF-E1BF14D73E8E}" type="datetime1">
              <a:rPr lang="en-US" smtClean="0"/>
              <a:t>5/14/19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226FFE-9784-9F44-958D-12CCE0AE7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E563E0-02DC-954E-ABFE-8660A846C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17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CBE60-C1FB-A14A-A9A2-F1D541023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33BABA-821B-2848-BE3E-FB7E05F486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C9870-4B5A-F340-9824-58DC52686F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76B561-BCC5-5143-AD41-015166A0D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958A1-7A78-EB4E-A009-EE910A6C7223}" type="datetime1">
              <a:rPr lang="en-US" smtClean="0"/>
              <a:t>5/14/19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A1CC14-B73B-1144-B189-2056108EB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6F858-8DDE-0A46-8C68-185E9E5EF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88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A64EF-D4B1-284C-9D5C-7D62D9210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BC3DE2-85AC-364A-BBE0-E6A5011DD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D7037-70F8-4D4C-9E4A-27DECD07DC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B780E-942C-974D-9101-C0F445D822E6}" type="datetime1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4AE4D-D3D7-1844-9EAC-5C7FFE09A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736D9-59EF-1044-A090-B2D36514EA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2EC63-9D9B-BD41-8E8C-A1E8F321C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6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microsoft.com/office/2007/relationships/hdphoto" Target="../media/hdphoto2.wdp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79.png"/><Relationship Id="rId10" Type="http://schemas.openxmlformats.org/officeDocument/2006/relationships/image" Target="../media/image83.png"/><Relationship Id="rId4" Type="http://schemas.openxmlformats.org/officeDocument/2006/relationships/image" Target="../media/image78.png"/><Relationship Id="rId9" Type="http://schemas.openxmlformats.org/officeDocument/2006/relationships/image" Target="../media/image82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6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3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6.png"/><Relationship Id="rId4" Type="http://schemas.openxmlformats.org/officeDocument/2006/relationships/image" Target="../media/image40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5.png"/><Relationship Id="rId7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6.png"/><Relationship Id="rId4" Type="http://schemas.openxmlformats.org/officeDocument/2006/relationships/image" Target="../media/image40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4.png"/><Relationship Id="rId7" Type="http://schemas.openxmlformats.org/officeDocument/2006/relationships/image" Target="../media/image4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image" Target="../media/image45.png"/><Relationship Id="rId9" Type="http://schemas.openxmlformats.org/officeDocument/2006/relationships/image" Target="../media/image46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image" Target="../media/image45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46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51.png"/><Relationship Id="rId10" Type="http://schemas.openxmlformats.org/officeDocument/2006/relationships/image" Target="../media/image52.png"/><Relationship Id="rId4" Type="http://schemas.openxmlformats.org/officeDocument/2006/relationships/image" Target="../media/image45.png"/><Relationship Id="rId9" Type="http://schemas.openxmlformats.org/officeDocument/2006/relationships/image" Target="../media/image46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649F9-3CC2-6543-B5DA-2FFA62C8B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171" y="1349828"/>
            <a:ext cx="11081658" cy="853849"/>
          </a:xfrm>
        </p:spPr>
        <p:txBody>
          <a:bodyPr>
            <a:normAutofit/>
          </a:bodyPr>
          <a:lstStyle/>
          <a:p>
            <a:r>
              <a:rPr lang="en-US" sz="4800" dirty="0"/>
              <a:t>Model Based Deep Reinforcement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23403-6291-794D-93F2-BAE127DAAC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91896"/>
            <a:ext cx="9144000" cy="1252989"/>
          </a:xfrm>
        </p:spPr>
        <p:txBody>
          <a:bodyPr>
            <a:normAutofit/>
          </a:bodyPr>
          <a:lstStyle/>
          <a:p>
            <a:r>
              <a:rPr lang="en-US" dirty="0"/>
              <a:t>Ioannis Miltiadis Mandralis</a:t>
            </a:r>
          </a:p>
          <a:p>
            <a:r>
              <a:rPr lang="en-US" sz="1600" dirty="0"/>
              <a:t>Seminar on Deep Reinforcement Learning</a:t>
            </a:r>
          </a:p>
          <a:p>
            <a:r>
              <a:rPr lang="en-US" sz="1600" dirty="0"/>
              <a:t>ETH Zürich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406FA41-324F-284D-A218-E537CB1C724D}"/>
              </a:ext>
            </a:extLst>
          </p:cNvPr>
          <p:cNvSpPr txBox="1">
            <a:spLocks/>
          </p:cNvSpPr>
          <p:nvPr/>
        </p:nvSpPr>
        <p:spPr>
          <a:xfrm>
            <a:off x="1524000" y="3227666"/>
            <a:ext cx="9144000" cy="588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May 2019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F1BB426-2FB6-1845-9D8B-AB1182B7B5DA}"/>
              </a:ext>
            </a:extLst>
          </p:cNvPr>
          <p:cNvSpPr txBox="1">
            <a:spLocks/>
          </p:cNvSpPr>
          <p:nvPr/>
        </p:nvSpPr>
        <p:spPr>
          <a:xfrm>
            <a:off x="1676400" y="2448153"/>
            <a:ext cx="9144000" cy="588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Imagination-Augmented Agents – Successor Features for Transfer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B733F-E90D-724E-9874-6EEB6FD90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63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22529-9AED-C746-966C-3F516D71F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Imagination Core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E5F451-CD55-8F43-8368-0BC9642331AF}"/>
              </a:ext>
            </a:extLst>
          </p:cNvPr>
          <p:cNvGrpSpPr/>
          <p:nvPr/>
        </p:nvGrpSpPr>
        <p:grpSpPr>
          <a:xfrm>
            <a:off x="8191771" y="1269242"/>
            <a:ext cx="3220041" cy="2019868"/>
            <a:chOff x="8191771" y="1269242"/>
            <a:chExt cx="3220041" cy="201986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E8D6B6D-D807-C643-B8F4-8C98B5352EFF}"/>
                </a:ext>
              </a:extLst>
            </p:cNvPr>
            <p:cNvGrpSpPr/>
            <p:nvPr/>
          </p:nvGrpSpPr>
          <p:grpSpPr>
            <a:xfrm>
              <a:off x="8191771" y="1269242"/>
              <a:ext cx="3220041" cy="2019868"/>
              <a:chOff x="8191771" y="1269242"/>
              <a:chExt cx="3220041" cy="2019868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90152F9-6829-9845-8366-1D91C7C1D4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8960" b="45037" l="2324" r="20915">
                            <a14:foregroundMark x1="11095" y1="25643" x2="11095" y2="25643"/>
                            <a14:foregroundMark x1="13958" y1="32247" x2="13958" y2="32247"/>
                            <a14:foregroundMark x1="14064" y1="30875" x2="14064" y2="30875"/>
                            <a14:foregroundMark x1="11696" y1="25129" x2="11696" y2="25129"/>
                            <a14:foregroundMark x1="11025" y1="20755" x2="11025" y2="20755"/>
                            <a14:foregroundMark x1="9223" y1="30274" x2="9223" y2="30274"/>
                            <a14:foregroundMark x1="12580" y1="37050" x2="12580" y2="37050"/>
                            <a14:foregroundMark x1="15830" y1="40137" x2="15830" y2="40137"/>
                            <a14:foregroundMark x1="5901" y1="38422" x2="5901" y2="38422"/>
                            <a14:foregroundMark x1="9223" y1="31818" x2="9223" y2="31818"/>
                            <a14:foregroundMark x1="9152" y1="28902" x2="9152" y2="28902"/>
                            <a14:foregroundMark x1="15654" y1="21441" x2="15654" y2="21441"/>
                            <a14:foregroundMark x1="15442" y1="21441" x2="15442" y2="21441"/>
                            <a14:foregroundMark x1="15654" y1="21612" x2="15654" y2="21612"/>
                          </a14:backgroundRemoval>
                        </a14:imgEffect>
                      </a14:imgLayer>
                    </a14:imgProps>
                  </a:ext>
                </a:extLst>
              </a:blip>
              <a:srcRect t="15700" r="76761" b="51703"/>
              <a:stretch/>
            </p:blipFill>
            <p:spPr>
              <a:xfrm>
                <a:off x="8191771" y="1269242"/>
                <a:ext cx="3220041" cy="2019868"/>
              </a:xfrm>
              <a:prstGeom prst="rect">
                <a:avLst/>
              </a:prstGeom>
            </p:spPr>
          </p:pic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70DACA7B-B3DD-0B40-B3F1-A9E077FB5C8C}"/>
                  </a:ext>
                </a:extLst>
              </p:cNvPr>
              <p:cNvCxnSpPr/>
              <p:nvPr/>
            </p:nvCxnSpPr>
            <p:spPr>
              <a:xfrm>
                <a:off x="8494776" y="1380744"/>
                <a:ext cx="0" cy="1783080"/>
              </a:xfrm>
              <a:prstGeom prst="line">
                <a:avLst/>
              </a:prstGeom>
              <a:ln w="22225">
                <a:solidFill>
                  <a:srgbClr val="7F807F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3459A142-594B-9447-84DC-BF22FFE90F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94776" y="3163824"/>
                <a:ext cx="2295144" cy="0"/>
              </a:xfrm>
              <a:prstGeom prst="line">
                <a:avLst/>
              </a:prstGeom>
              <a:ln w="22225">
                <a:solidFill>
                  <a:srgbClr val="7F807F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70EE18B-809F-FF4C-998E-795D1045A86A}"/>
                </a:ext>
              </a:extLst>
            </p:cNvPr>
            <p:cNvCxnSpPr/>
            <p:nvPr/>
          </p:nvCxnSpPr>
          <p:spPr>
            <a:xfrm>
              <a:off x="10799064" y="1380744"/>
              <a:ext cx="0" cy="1783080"/>
            </a:xfrm>
            <a:prstGeom prst="line">
              <a:avLst/>
            </a:prstGeom>
            <a:ln w="22225">
              <a:solidFill>
                <a:srgbClr val="7F807F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71E84EF-E2B9-284C-8429-772329F34D76}"/>
              </a:ext>
            </a:extLst>
          </p:cNvPr>
          <p:cNvSpPr/>
          <p:nvPr/>
        </p:nvSpPr>
        <p:spPr>
          <a:xfrm>
            <a:off x="9299643" y="1906621"/>
            <a:ext cx="476655" cy="554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7CDC5-D4F0-FE42-B42C-10F1C8E8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5758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5948D-03EC-3549-9287-4833F9F5A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FD1C36-9D33-9341-8496-557CEA38F3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5154827" cy="4351338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1" smtClean="0">
                          <a:latin typeface="Cambria Math" panose="02040503050406030204" pitchFamily="18" charset="0"/>
                        </a:rPr>
                        <m:t>𝝓</m:t>
                      </m:r>
                      <m:r>
                        <a:rPr lang="en-CA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CA" b="1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begChr m:val="["/>
                          <m:endChr m:val="]"/>
                          <m:ctrlPr>
                            <a:rPr lang="en-CA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b="1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CA" b="1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CA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CA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CA" b="1" i="1" smtClean="0">
                                            <a:latin typeface="Cambria Math" panose="02040503050406030204" pitchFamily="18" charset="0"/>
                                          </a:rPr>
                                          <m:t>𝒑</m:t>
                                        </m:r>
                                        <m:r>
                                          <a:rPr lang="en-CA" b="1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CA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CA" b="1" i="1" smtClean="0">
                                                <a:latin typeface="Cambria Math" panose="02040503050406030204" pitchFamily="18" charset="0"/>
                                              </a:rPr>
                                              <m:t>𝒕</m:t>
                                            </m:r>
                                          </m:e>
                                          <m:sub>
                                            <m:r>
                                              <a:rPr lang="en-CA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b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CA" b="1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CA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CA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CA" b="1" i="1" smtClean="0">
                                            <a:latin typeface="Cambria Math" panose="02040503050406030204" pitchFamily="18" charset="0"/>
                                          </a:rPr>
                                          <m:t>𝒑</m:t>
                                        </m:r>
                                        <m:r>
                                          <a:rPr lang="en-CA" b="1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CA" b="1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CA" b="1" i="1">
                                                <a:latin typeface="Cambria Math" panose="02040503050406030204" pitchFamily="18" charset="0"/>
                                              </a:rPr>
                                              <m:t>𝒕</m:t>
                                            </m:r>
                                          </m:e>
                                          <m:sub>
                                            <m:r>
                                              <a:rPr lang="en-CA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b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CA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CA" b="1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CA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CA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CA" b="1" i="1" smtClean="0">
                                            <a:latin typeface="Cambria Math" panose="02040503050406030204" pitchFamily="18" charset="0"/>
                                          </a:rPr>
                                          <m:t>𝒑</m:t>
                                        </m:r>
                                        <m:r>
                                          <a:rPr lang="en-CA" b="1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CA" b="1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CA" b="1" i="1">
                                                <a:latin typeface="Cambria Math" panose="02040503050406030204" pitchFamily="18" charset="0"/>
                                              </a:rPr>
                                              <m:t>𝒕</m:t>
                                            </m:r>
                                          </m:e>
                                          <m:sub>
                                            <m:r>
                                              <a:rPr lang="en-CA" b="0" i="1" smtClean="0"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b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b="1" dirty="0"/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CA" b="0" i="1" smtClean="0">
                            <a:solidFill>
                              <a:srgbClr val="1414D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CA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CA" b="1" i="1">
                        <a:latin typeface="Cambria Math" panose="02040503050406030204" pitchFamily="18" charset="0"/>
                      </a:rPr>
                      <m:t>)=</m:t>
                    </m:r>
                  </m:oMath>
                </a14:m>
                <a:r>
                  <a:rPr lang="en-CA" b="1" dirty="0"/>
                  <a:t>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CA" b="1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CA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1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  <m:r>
                              <a:rPr lang="en-CA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CA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b="1" i="1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CA" b="0" i="1" smtClean="0">
                                    <a:solidFill>
                                      <a:srgbClr val="1414D2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FD1C36-9D33-9341-8496-557CEA38F3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5154827" cy="43513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284AC39-1F7E-464F-87E7-FD45372D4A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22432"/>
          <a:stretch/>
        </p:blipFill>
        <p:spPr>
          <a:xfrm>
            <a:off x="5721026" y="1496562"/>
            <a:ext cx="5779148" cy="386487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A67B9A-8685-5142-9AE9-C123F34795B0}"/>
              </a:ext>
            </a:extLst>
          </p:cNvPr>
          <p:cNvCxnSpPr/>
          <p:nvPr/>
        </p:nvCxnSpPr>
        <p:spPr>
          <a:xfrm flipV="1">
            <a:off x="9094573" y="1989438"/>
            <a:ext cx="1581665" cy="5684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A3664F-613B-AC48-970D-12F5EC6737F9}"/>
                  </a:ext>
                </a:extLst>
              </p:cNvPr>
              <p:cNvSpPr txBox="1"/>
              <p:nvPr/>
            </p:nvSpPr>
            <p:spPr>
              <a:xfrm>
                <a:off x="10614453" y="1727759"/>
                <a:ext cx="4942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1" smtClean="0"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A3664F-613B-AC48-970D-12F5EC6737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4453" y="1727759"/>
                <a:ext cx="494270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8CBEAC-C5B5-0244-ABA8-94345188558F}"/>
              </a:ext>
            </a:extLst>
          </p:cNvPr>
          <p:cNvCxnSpPr/>
          <p:nvPr/>
        </p:nvCxnSpPr>
        <p:spPr>
          <a:xfrm>
            <a:off x="8548815" y="4324865"/>
            <a:ext cx="1361303" cy="16187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D525E48-3B8E-EB45-85BD-B9ECABA94E14}"/>
                  </a:ext>
                </a:extLst>
              </p:cNvPr>
              <p:cNvSpPr txBox="1"/>
              <p:nvPr/>
            </p:nvSpPr>
            <p:spPr>
              <a:xfrm>
                <a:off x="9827740" y="5821964"/>
                <a:ext cx="4942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en-CA" b="0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D525E48-3B8E-EB45-85BD-B9ECABA94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7740" y="5821964"/>
                <a:ext cx="49427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34E6756-ED23-8644-B519-ACA65F635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3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5948D-03EC-3549-9287-4833F9F5A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60B93D-8652-C54A-9C31-C8B32CF12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37886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Train on 4 tasks i.e. develop 4 skills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A1176F-CE9A-AA4F-BBB1-2319A9ADE5A0}"/>
              </a:ext>
            </a:extLst>
          </p:cNvPr>
          <p:cNvSpPr/>
          <p:nvPr/>
        </p:nvSpPr>
        <p:spPr>
          <a:xfrm>
            <a:off x="1053485" y="3641979"/>
            <a:ext cx="984435" cy="985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71FBF9-5A17-1147-9984-E827BD9E8B92}"/>
              </a:ext>
            </a:extLst>
          </p:cNvPr>
          <p:cNvSpPr/>
          <p:nvPr/>
        </p:nvSpPr>
        <p:spPr>
          <a:xfrm>
            <a:off x="2395256" y="3646098"/>
            <a:ext cx="984435" cy="985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CB75FC-E746-194A-AE80-AFB1256D9D02}"/>
              </a:ext>
            </a:extLst>
          </p:cNvPr>
          <p:cNvSpPr/>
          <p:nvPr/>
        </p:nvSpPr>
        <p:spPr>
          <a:xfrm>
            <a:off x="3737027" y="3641979"/>
            <a:ext cx="984435" cy="985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3A9AEE-14A5-344F-B03C-15E8C9FAE578}"/>
              </a:ext>
            </a:extLst>
          </p:cNvPr>
          <p:cNvSpPr/>
          <p:nvPr/>
        </p:nvSpPr>
        <p:spPr>
          <a:xfrm>
            <a:off x="5078797" y="3641979"/>
            <a:ext cx="984435" cy="985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534CDD4-5A5D-8241-933B-7E15C21EC962}"/>
                  </a:ext>
                </a:extLst>
              </p:cNvPr>
              <p:cNvSpPr/>
              <p:nvPr/>
            </p:nvSpPr>
            <p:spPr>
              <a:xfrm>
                <a:off x="1012708" y="2747675"/>
                <a:ext cx="1065988" cy="349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CA" sz="16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600" b="1" i="1">
                                  <a:latin typeface="Cambria Math" panose="02040503050406030204" pitchFamily="18" charset="0"/>
                                </a:rPr>
                                <m:t>𝝍</m:t>
                              </m:r>
                            </m:e>
                          </m:acc>
                        </m:e>
                        <m:sup>
                          <m:sSub>
                            <m:sSubPr>
                              <m:ctrlPr>
                                <a:rPr lang="en-CA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6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CA" sz="16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16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CA" sz="16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CA" sz="16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CA" sz="16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534CDD4-5A5D-8241-933B-7E15C21EC9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708" y="2747675"/>
                <a:ext cx="1065988" cy="349391"/>
              </a:xfrm>
              <a:prstGeom prst="rect">
                <a:avLst/>
              </a:prstGeom>
              <a:blipFill>
                <a:blip r:embed="rId2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19816DD-1A74-C541-9A87-AF43BCE9CFFC}"/>
                  </a:ext>
                </a:extLst>
              </p:cNvPr>
              <p:cNvSpPr/>
              <p:nvPr/>
            </p:nvSpPr>
            <p:spPr>
              <a:xfrm>
                <a:off x="2354479" y="2753610"/>
                <a:ext cx="1065988" cy="349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CA" sz="16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600" b="1" i="1">
                                  <a:latin typeface="Cambria Math" panose="02040503050406030204" pitchFamily="18" charset="0"/>
                                </a:rPr>
                                <m:t>𝝍</m:t>
                              </m:r>
                            </m:e>
                          </m:acc>
                        </m:e>
                        <m:sup>
                          <m:sSub>
                            <m:sSubPr>
                              <m:ctrlPr>
                                <a:rPr lang="en-CA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6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CA" sz="16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16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CA" sz="16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CA" sz="16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CA" sz="16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19816DD-1A74-C541-9A87-AF43BCE9CF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479" y="2753610"/>
                <a:ext cx="1065988" cy="349391"/>
              </a:xfrm>
              <a:prstGeom prst="rect">
                <a:avLst/>
              </a:prstGeom>
              <a:blipFill>
                <a:blip r:embed="rId3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16CB548-6294-424C-A083-4D16D0A4FBD6}"/>
                  </a:ext>
                </a:extLst>
              </p:cNvPr>
              <p:cNvSpPr/>
              <p:nvPr/>
            </p:nvSpPr>
            <p:spPr>
              <a:xfrm>
                <a:off x="3682501" y="2747674"/>
                <a:ext cx="1065988" cy="349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CA" sz="16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600" b="1" i="1">
                                  <a:latin typeface="Cambria Math" panose="02040503050406030204" pitchFamily="18" charset="0"/>
                                </a:rPr>
                                <m:t>𝝍</m:t>
                              </m:r>
                            </m:e>
                          </m:acc>
                        </m:e>
                        <m:sup>
                          <m:sSub>
                            <m:sSubPr>
                              <m:ctrlPr>
                                <a:rPr lang="en-CA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6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CA" sz="16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16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CA" sz="16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CA" sz="16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CA" sz="16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16CB548-6294-424C-A083-4D16D0A4FB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2501" y="2747674"/>
                <a:ext cx="1065988" cy="349391"/>
              </a:xfrm>
              <a:prstGeom prst="rect">
                <a:avLst/>
              </a:prstGeom>
              <a:blipFill>
                <a:blip r:embed="rId4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3A5D513-A07D-FE4A-B2CD-2383D966CF50}"/>
                  </a:ext>
                </a:extLst>
              </p:cNvPr>
              <p:cNvSpPr/>
              <p:nvPr/>
            </p:nvSpPr>
            <p:spPr>
              <a:xfrm>
                <a:off x="5046430" y="2757922"/>
                <a:ext cx="1065988" cy="349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CA" sz="16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1600" b="1" i="1">
                                  <a:latin typeface="Cambria Math" panose="02040503050406030204" pitchFamily="18" charset="0"/>
                                </a:rPr>
                                <m:t>𝝍</m:t>
                              </m:r>
                            </m:e>
                          </m:acc>
                        </m:e>
                        <m:sup>
                          <m:sSub>
                            <m:sSubPr>
                              <m:ctrlPr>
                                <a:rPr lang="en-CA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6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16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sup>
                      </m:sSup>
                      <m:r>
                        <a:rPr lang="en-CA" sz="16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16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CA" sz="16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CA" sz="16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CA" sz="16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3A5D513-A07D-FE4A-B2CD-2383D966CF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6430" y="2757922"/>
                <a:ext cx="1065988" cy="349391"/>
              </a:xfrm>
              <a:prstGeom prst="rect">
                <a:avLst/>
              </a:prstGeom>
              <a:blipFill>
                <a:blip r:embed="rId5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4B882E00-172C-C84E-9D32-0FD5C7FD3BD7}"/>
              </a:ext>
            </a:extLst>
          </p:cNvPr>
          <p:cNvSpPr txBox="1"/>
          <p:nvPr/>
        </p:nvSpPr>
        <p:spPr>
          <a:xfrm>
            <a:off x="1198604" y="3919149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MLP1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C24E1D-B320-1343-A144-D368C169474D}"/>
              </a:ext>
            </a:extLst>
          </p:cNvPr>
          <p:cNvSpPr txBox="1"/>
          <p:nvPr/>
        </p:nvSpPr>
        <p:spPr>
          <a:xfrm>
            <a:off x="2549609" y="3919149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MLP2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44CF7F-9048-6F4C-BFBB-D7E1737D6190}"/>
              </a:ext>
            </a:extLst>
          </p:cNvPr>
          <p:cNvSpPr txBox="1"/>
          <p:nvPr/>
        </p:nvSpPr>
        <p:spPr>
          <a:xfrm>
            <a:off x="3877269" y="3919149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MLP3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F21228-C455-234C-A6E5-332AAF02C84F}"/>
              </a:ext>
            </a:extLst>
          </p:cNvPr>
          <p:cNvSpPr txBox="1"/>
          <p:nvPr/>
        </p:nvSpPr>
        <p:spPr>
          <a:xfrm>
            <a:off x="5220645" y="3919149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MLP4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4A3D9D4-4A10-844B-9F39-71018B4B022D}"/>
              </a:ext>
            </a:extLst>
          </p:cNvPr>
          <p:cNvCxnSpPr/>
          <p:nvPr/>
        </p:nvCxnSpPr>
        <p:spPr>
          <a:xfrm flipV="1">
            <a:off x="1545702" y="3097065"/>
            <a:ext cx="0" cy="494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0C01D1A-8D6A-1A47-8B92-D5C6AED79E62}"/>
              </a:ext>
            </a:extLst>
          </p:cNvPr>
          <p:cNvCxnSpPr/>
          <p:nvPr/>
        </p:nvCxnSpPr>
        <p:spPr>
          <a:xfrm flipV="1">
            <a:off x="2880232" y="3097065"/>
            <a:ext cx="0" cy="494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23592EA-E7DF-1E4E-9A7A-EE331DA3C285}"/>
              </a:ext>
            </a:extLst>
          </p:cNvPr>
          <p:cNvCxnSpPr/>
          <p:nvPr/>
        </p:nvCxnSpPr>
        <p:spPr>
          <a:xfrm flipV="1">
            <a:off x="4190048" y="3097065"/>
            <a:ext cx="0" cy="494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F353B8F-5981-B145-8C3C-468634A77746}"/>
              </a:ext>
            </a:extLst>
          </p:cNvPr>
          <p:cNvCxnSpPr/>
          <p:nvPr/>
        </p:nvCxnSpPr>
        <p:spPr>
          <a:xfrm flipV="1">
            <a:off x="5574005" y="3097065"/>
            <a:ext cx="0" cy="494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31375CA1-3A15-6C47-B722-3A22D3970D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2708"/>
          <a:stretch/>
        </p:blipFill>
        <p:spPr>
          <a:xfrm>
            <a:off x="5720951" y="1495071"/>
            <a:ext cx="5779148" cy="38511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85371EF-AA77-2841-B068-066AD5D915E6}"/>
                  </a:ext>
                </a:extLst>
              </p:cNvPr>
              <p:cNvSpPr/>
              <p:nvPr/>
            </p:nvSpPr>
            <p:spPr>
              <a:xfrm>
                <a:off x="965745" y="5301311"/>
                <a:ext cx="5285228" cy="5095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CA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CA" b="1" i="1">
                                          <a:latin typeface="Cambria Math" panose="02040503050406030204" pitchFamily="18" charset="0"/>
                                        </a:rPr>
                                        <m:t>𝝓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CA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CA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CA" b="1" i="1">
                                              <a:latin typeface="Cambria Math" panose="02040503050406030204" pitchFamily="18" charset="0"/>
                                            </a:rPr>
                                            <m:t>𝝍</m:t>
                                          </m:r>
                                        </m:e>
                                      </m:acc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CA" i="1">
                                              <a:solidFill>
                                                <a:srgbClr val="1415C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p>
                                  </m:sSup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p>
                                    <m:sSupPr>
                                      <m:ctrlP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)−</m:t>
                                  </m:r>
                                  <m:sSup>
                                    <m:sSupPr>
                                      <m:ctrlPr>
                                        <a:rPr lang="en-CA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CA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CA" b="1" i="1">
                                              <a:latin typeface="Cambria Math" panose="02040503050406030204" pitchFamily="18" charset="0"/>
                                            </a:rPr>
                                            <m:t>𝝍</m:t>
                                          </m:r>
                                        </m:e>
                                      </m:acc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CA" i="1">
                                              <a:solidFill>
                                                <a:srgbClr val="1415C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p>
                                  </m:sSup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85371EF-AA77-2841-B068-066AD5D915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745" y="5301311"/>
                <a:ext cx="5285228" cy="5095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2F5324C-1B74-894E-B068-6F3BD818EC11}"/>
                  </a:ext>
                </a:extLst>
              </p:cNvPr>
              <p:cNvSpPr/>
              <p:nvPr/>
            </p:nvSpPr>
            <p:spPr>
              <a:xfrm>
                <a:off x="1030787" y="4836389"/>
                <a:ext cx="106598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6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2F5324C-1B74-894E-B068-6F3BD818EC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787" y="4836389"/>
                <a:ext cx="1065988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0048442-7BA8-BD4B-8AB7-0AC01210D417}"/>
              </a:ext>
            </a:extLst>
          </p:cNvPr>
          <p:cNvCxnSpPr>
            <a:cxnSpLocks/>
          </p:cNvCxnSpPr>
          <p:nvPr/>
        </p:nvCxnSpPr>
        <p:spPr>
          <a:xfrm flipV="1">
            <a:off x="1558059" y="4654017"/>
            <a:ext cx="0" cy="250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3BE34F5-0AC8-A541-9FBB-5F7A42103AFB}"/>
                  </a:ext>
                </a:extLst>
              </p:cNvPr>
              <p:cNvSpPr/>
              <p:nvPr/>
            </p:nvSpPr>
            <p:spPr>
              <a:xfrm>
                <a:off x="2365317" y="4836389"/>
                <a:ext cx="106598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6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3BE34F5-0AC8-A541-9FBB-5F7A42103A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317" y="4836389"/>
                <a:ext cx="1065988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5459514-E5E7-5A4B-B2AE-CE2B87B74A3E}"/>
              </a:ext>
            </a:extLst>
          </p:cNvPr>
          <p:cNvCxnSpPr>
            <a:cxnSpLocks/>
          </p:cNvCxnSpPr>
          <p:nvPr/>
        </p:nvCxnSpPr>
        <p:spPr>
          <a:xfrm flipV="1">
            <a:off x="2892589" y="4654017"/>
            <a:ext cx="0" cy="250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DA7EB5C-1E0B-6D44-8E78-4FBC2DC0A5EA}"/>
                  </a:ext>
                </a:extLst>
              </p:cNvPr>
              <p:cNvSpPr/>
              <p:nvPr/>
            </p:nvSpPr>
            <p:spPr>
              <a:xfrm>
                <a:off x="3662776" y="4836389"/>
                <a:ext cx="106598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6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DA7EB5C-1E0B-6D44-8E78-4FBC2DC0A5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2776" y="4836389"/>
                <a:ext cx="1065988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1B4BD3C-203A-4140-9D14-0568D9C8D853}"/>
              </a:ext>
            </a:extLst>
          </p:cNvPr>
          <p:cNvCxnSpPr>
            <a:cxnSpLocks/>
          </p:cNvCxnSpPr>
          <p:nvPr/>
        </p:nvCxnSpPr>
        <p:spPr>
          <a:xfrm flipV="1">
            <a:off x="4190048" y="4654017"/>
            <a:ext cx="0" cy="250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53861EA-7392-2B48-97FE-73A7BCA12687}"/>
                  </a:ext>
                </a:extLst>
              </p:cNvPr>
              <p:cNvSpPr/>
              <p:nvPr/>
            </p:nvSpPr>
            <p:spPr>
              <a:xfrm>
                <a:off x="5059089" y="4836389"/>
                <a:ext cx="106598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6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53861EA-7392-2B48-97FE-73A7BCA126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089" y="4836389"/>
                <a:ext cx="1065988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D09F97E-4F26-144B-8D25-E9CBFA189B3B}"/>
              </a:ext>
            </a:extLst>
          </p:cNvPr>
          <p:cNvCxnSpPr>
            <a:cxnSpLocks/>
          </p:cNvCxnSpPr>
          <p:nvPr/>
        </p:nvCxnSpPr>
        <p:spPr>
          <a:xfrm flipV="1">
            <a:off x="5586361" y="4654017"/>
            <a:ext cx="0" cy="250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49AFDE98-7EB6-3A43-BF5C-84F15EBAD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1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32" grpId="0"/>
      <p:bldP spid="33" grpId="0"/>
      <p:bldP spid="37" grpId="0"/>
      <p:bldP spid="39" grpId="0"/>
      <p:bldP spid="41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23E9-E3ED-EB4C-B2B7-0C3D3534A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5A29F6-6AB0-1046-8522-8BD78DA80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789" y="1562100"/>
            <a:ext cx="5606422" cy="46942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93830-9536-D84F-A66B-5C18C875F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3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E934F-0495-9647-A9ED-FAF93402A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B8D553-3FA0-624D-9720-D0D812C53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103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2723474-2121-1341-B285-4CD959044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3268"/>
            <a:ext cx="10515600" cy="275873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General Intelligence 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i="1" dirty="0"/>
              <a:t>“Intelligence measures an agent’s ability to achieve goals in a wide range of environments”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ED9215-8206-5949-817A-8F60DE274A0C}"/>
              </a:ext>
            </a:extLst>
          </p:cNvPr>
          <p:cNvSpPr txBox="1"/>
          <p:nvPr/>
        </p:nvSpPr>
        <p:spPr>
          <a:xfrm>
            <a:off x="8246076" y="4533942"/>
            <a:ext cx="296562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Shane Legg and Marcus Hutter. Universal Intelligence: A definition of machine intelligence. </a:t>
            </a:r>
            <a:r>
              <a:rPr lang="en-US" sz="1400" i="1" dirty="0"/>
              <a:t>Minds and Machines, 2007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00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BB46-4363-E840-A726-EA81368E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8C2995-6AC2-AE4D-8683-1C4C3DB0A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5500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457C7-B204-B24E-9822-6ABDC914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82DFD-C96E-C54D-AFD4-DA1F88EC5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[1] Weber T. et. al. 2018. “</a:t>
            </a:r>
            <a:r>
              <a:rPr lang="en-US" i="1" dirty="0"/>
              <a:t>Imagination Augmented-Agents for Deep Reinforcement Learning”.</a:t>
            </a:r>
          </a:p>
          <a:p>
            <a:pPr marL="0" indent="0">
              <a:buNone/>
            </a:pPr>
            <a:r>
              <a:rPr lang="en-US" dirty="0"/>
              <a:t>[2] Barreto A. et. al. 2018. “</a:t>
            </a:r>
            <a:r>
              <a:rPr lang="en-US" i="1" dirty="0"/>
              <a:t>Successor Features for Transfer in Reinforcement Learning”.</a:t>
            </a:r>
          </a:p>
          <a:p>
            <a:pPr marL="0" indent="0">
              <a:buNone/>
            </a:pPr>
            <a:r>
              <a:rPr lang="en-US" dirty="0"/>
              <a:t>[3] Shane Legg and Marcus Hutter. </a:t>
            </a:r>
            <a:r>
              <a:rPr lang="en-US" i="1" dirty="0"/>
              <a:t>“Universal Intelligence: A definition of machine intelligence”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E47C9-B740-1449-A0A1-433604534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393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8E029-3DE6-2847-9DB1-8B6462F7F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r>
              <a:rPr lang="en-US" dirty="0"/>
              <a:t>Appendix A: Imagination Augmented Agents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28D60-880E-C044-9C00-D40ECE203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1180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0A2EA-14D8-284F-9E67-3FB0B94BD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Environment Model Training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499A1D0-2948-CF44-B192-26452B600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448" y="1841147"/>
            <a:ext cx="6431281" cy="4667250"/>
          </a:xfrm>
        </p:spPr>
        <p:txBody>
          <a:bodyPr>
            <a:normAutofit/>
          </a:bodyPr>
          <a:lstStyle/>
          <a:p>
            <a:r>
              <a:rPr lang="en-US" dirty="0"/>
              <a:t>Optimized using negative log-likelihood</a:t>
            </a:r>
          </a:p>
          <a:p>
            <a:r>
              <a:rPr lang="en-US" dirty="0"/>
              <a:t>Pretrained from </a:t>
            </a:r>
            <a:r>
              <a:rPr lang="en-US" i="1" dirty="0"/>
              <a:t>partially pre-trained model-free agent trajectories</a:t>
            </a:r>
          </a:p>
          <a:p>
            <a:pPr lvl="1"/>
            <a:r>
              <a:rPr lang="en-US" dirty="0"/>
              <a:t>Random agents would see few regions of reward…</a:t>
            </a:r>
          </a:p>
          <a:p>
            <a:r>
              <a:rPr lang="en-US" dirty="0"/>
              <a:t>Must account for budget of pre-training agent, and pretraining environment model.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8FF88B-B9D8-CE49-AB44-7CC0D33C8109}"/>
              </a:ext>
            </a:extLst>
          </p:cNvPr>
          <p:cNvSpPr/>
          <p:nvPr/>
        </p:nvSpPr>
        <p:spPr>
          <a:xfrm>
            <a:off x="8991738" y="2010348"/>
            <a:ext cx="476655" cy="554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EFC53B-0FB0-AD40-B3BC-781BC9F692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25" t="18343" r="81407" b="55007"/>
          <a:stretch/>
        </p:blipFill>
        <p:spPr>
          <a:xfrm>
            <a:off x="8719058" y="2029915"/>
            <a:ext cx="1117898" cy="16513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396692F-A2FE-924B-8FE1-9D68948E1C0E}"/>
              </a:ext>
            </a:extLst>
          </p:cNvPr>
          <p:cNvSpPr/>
          <p:nvPr/>
        </p:nvSpPr>
        <p:spPr>
          <a:xfrm>
            <a:off x="8368515" y="2503521"/>
            <a:ext cx="476655" cy="554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639C74-4A39-604B-9C11-9AFE2C04FBF9}"/>
              </a:ext>
            </a:extLst>
          </p:cNvPr>
          <p:cNvSpPr/>
          <p:nvPr/>
        </p:nvSpPr>
        <p:spPr>
          <a:xfrm>
            <a:off x="8469152" y="1873014"/>
            <a:ext cx="1686290" cy="554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A12047-2364-D74D-BFFA-A0D2D7E6FA95}"/>
                  </a:ext>
                </a:extLst>
              </p:cNvPr>
              <p:cNvSpPr txBox="1"/>
              <p:nvPr/>
            </p:nvSpPr>
            <p:spPr>
              <a:xfrm>
                <a:off x="8996192" y="1856679"/>
                <a:ext cx="4766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b="0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CA" b="0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A12047-2364-D74D-BFFA-A0D2D7E6FA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6192" y="1856679"/>
                <a:ext cx="47665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A07981-DE9B-6843-9072-354CDEA55208}"/>
              </a:ext>
            </a:extLst>
          </p:cNvPr>
          <p:cNvCxnSpPr/>
          <p:nvPr/>
        </p:nvCxnSpPr>
        <p:spPr>
          <a:xfrm>
            <a:off x="9220857" y="2241866"/>
            <a:ext cx="0" cy="296806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D4BD24-8DE3-6647-985F-B47B9D6D6B2F}"/>
                  </a:ext>
                </a:extLst>
              </p:cNvPr>
              <p:cNvSpPr txBox="1"/>
              <p:nvPr/>
            </p:nvSpPr>
            <p:spPr>
              <a:xfrm>
                <a:off x="8744202" y="4025900"/>
                <a:ext cx="4766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</m:acc>
                        </m:e>
                        <m:sub>
                          <m:r>
                            <a:rPr lang="en-CA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CA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D4BD24-8DE3-6647-985F-B47B9D6D6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4202" y="4025900"/>
                <a:ext cx="476655" cy="369332"/>
              </a:xfrm>
              <a:prstGeom prst="rect">
                <a:avLst/>
              </a:prstGeom>
              <a:blipFill>
                <a:blip r:embed="rId4"/>
                <a:stretch>
                  <a:fillRect r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9400EDF-E9B2-EC47-9B8F-47F8D0CA3BB9}"/>
              </a:ext>
            </a:extLst>
          </p:cNvPr>
          <p:cNvCxnSpPr/>
          <p:nvPr/>
        </p:nvCxnSpPr>
        <p:spPr>
          <a:xfrm>
            <a:off x="8991727" y="3729094"/>
            <a:ext cx="0" cy="296806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6B1D40D-1549-934A-ABCB-DFA046B1A751}"/>
                  </a:ext>
                </a:extLst>
              </p:cNvPr>
              <p:cNvSpPr txBox="1"/>
              <p:nvPr/>
            </p:nvSpPr>
            <p:spPr>
              <a:xfrm>
                <a:off x="9312297" y="4028245"/>
                <a:ext cx="4766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6B1D40D-1549-934A-ABCB-DFA046B1A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2297" y="4028245"/>
                <a:ext cx="476655" cy="369332"/>
              </a:xfrm>
              <a:prstGeom prst="rect">
                <a:avLst/>
              </a:prstGeom>
              <a:blipFill>
                <a:blip r:embed="rId5"/>
                <a:stretch>
                  <a:fillRect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CF40BA1-9781-2D4C-AD25-F570BE1E7209}"/>
              </a:ext>
            </a:extLst>
          </p:cNvPr>
          <p:cNvCxnSpPr/>
          <p:nvPr/>
        </p:nvCxnSpPr>
        <p:spPr>
          <a:xfrm>
            <a:off x="9468382" y="3731439"/>
            <a:ext cx="0" cy="296806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D486FB8-5C2D-7F4A-9C23-6EC97DECE059}"/>
                  </a:ext>
                </a:extLst>
              </p:cNvPr>
              <p:cNvSpPr/>
              <p:nvPr/>
            </p:nvSpPr>
            <p:spPr>
              <a:xfrm>
                <a:off x="7354538" y="4666947"/>
                <a:ext cx="3799604" cy="764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𝑒𝑛𝑣</m:t>
                          </m:r>
                        </m:sub>
                      </m:sSub>
                      <m:r>
                        <a:rPr lang="en-CA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d>
                                <m:dPr>
                                  <m:begChr m:val="⟦"/>
                                  <m:endChr m:val="⟧"/>
                                  <m:ctrlPr>
                                    <a:rPr lang="en-CA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</m:nary>
                        </m:e>
                      </m:nary>
                      <m:func>
                        <m:funcPr>
                          <m:ctrlP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Sup>
                            <m:sSubSupPr>
                              <m:ctrlPr>
                                <a:rPr lang="en-CA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CA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CA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C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C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C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C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D486FB8-5C2D-7F4A-9C23-6EC97DECE0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538" y="4666947"/>
                <a:ext cx="3799604" cy="764825"/>
              </a:xfrm>
              <a:prstGeom prst="rect">
                <a:avLst/>
              </a:prstGeom>
              <a:blipFill>
                <a:blip r:embed="rId6"/>
                <a:stretch>
                  <a:fillRect t="-119355" b="-16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CF4E4-3A3E-4740-B75D-D688AE24A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87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472A1-D277-A34E-9E69-D2A3F16AE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Search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496B7A-6367-EE47-BB87-82F7EC40E3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i="1" dirty="0"/>
                  <a:t>Explicitly</a:t>
                </a:r>
                <a:r>
                  <a:rPr lang="en-US" dirty="0"/>
                  <a:t> estimate value of each action from rollouts rather than learning an </a:t>
                </a:r>
                <a:r>
                  <a:rPr lang="en-US" i="1" dirty="0"/>
                  <a:t>arbitrary encoding of the rollouts</a:t>
                </a:r>
                <a:r>
                  <a:rPr lang="en-US" dirty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Learn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 from states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Use rollout policy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acc>
                  </m:oMath>
                </a14:m>
                <a:r>
                  <a:rPr lang="en-US" dirty="0"/>
                  <a:t> to sample trajectory rollout for each initial action.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Compute Monte Carlo return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CA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sSubSup>
                          <m:sSubSup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p>
                        </m:sSub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p>
                        </m:sSub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CA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Action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chosen with probability proportional to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limLoc m:val="subSup"/>
                                      <m:supHide m:val="on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9"/>
                                        </m:rP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≤</m:t>
                                      </m:r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  <m:sup/>
                                    <m:e>
                                      <m:sSup>
                                        <m:sSupPr>
                                          <m:ctrlP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e>
                                        <m:sup>
                                          <m: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p>
                                      </m:sSup>
                                      <m:sSubSup>
                                        <m:sSubSupPr>
                                          <m:ctrlP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  <m:sup>
                                          <m: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p>
                                      </m:sSubSup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Sup>
                                        <m:sSubSupPr>
                                          <m:ctrlP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  <m:sup>
                                          <m: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p>
                                      </m:sSubSup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nary>
                                </m:e>
                              </m:d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496B7A-6367-EE47-BB87-82F7EC40E3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3509" b="-48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63081E-AF0E-BB4D-9298-B532F7DF0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2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43604-3A31-1649-B8BB-1BBA1AB6F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47BCC-41F2-A54A-BFA2-7FEF4F035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Unroll Depth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6722F1-6262-FF4E-920F-E87FEB77A5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52"/>
          <a:stretch/>
        </p:blipFill>
        <p:spPr>
          <a:xfrm>
            <a:off x="2950312" y="2223454"/>
            <a:ext cx="6291376" cy="40884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FE44AE-13FE-6841-8F77-144A82BFF1EA}"/>
              </a:ext>
            </a:extLst>
          </p:cNvPr>
          <p:cNvSpPr txBox="1"/>
          <p:nvPr/>
        </p:nvSpPr>
        <p:spPr>
          <a:xfrm>
            <a:off x="9239150" y="2223454"/>
            <a:ext cx="1550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Diminishing Returns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FBACBC-280E-7F49-9DC0-B6CB86F0B04A}"/>
              </a:ext>
            </a:extLst>
          </p:cNvPr>
          <p:cNvSpPr txBox="1"/>
          <p:nvPr/>
        </p:nvSpPr>
        <p:spPr>
          <a:xfrm>
            <a:off x="9239150" y="3267614"/>
            <a:ext cx="1835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Choose 5 for speed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1766D1B-96E0-C841-82EE-E44718647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109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0F3295-8678-D649-B3E8-F53E0648C936}"/>
              </a:ext>
            </a:extLst>
          </p:cNvPr>
          <p:cNvSpPr txBox="1"/>
          <p:nvPr/>
        </p:nvSpPr>
        <p:spPr>
          <a:xfrm>
            <a:off x="9239150" y="4267677"/>
            <a:ext cx="1835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Even short rollouts can be highly informative !</a:t>
            </a:r>
          </a:p>
        </p:txBody>
      </p:sp>
    </p:spTree>
    <p:extLst>
      <p:ext uri="{BB962C8B-B14F-4D97-AF65-F5344CB8AC3E}">
        <p14:creationId xmlns:p14="http://schemas.microsoft.com/office/powerpoint/2010/main" val="83181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22529-9AED-C746-966C-3F516D71F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Imagination Core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2F3B85-FD97-034F-B356-3E3A4FE48531}"/>
              </a:ext>
            </a:extLst>
          </p:cNvPr>
          <p:cNvGrpSpPr/>
          <p:nvPr/>
        </p:nvGrpSpPr>
        <p:grpSpPr>
          <a:xfrm>
            <a:off x="8191771" y="1156629"/>
            <a:ext cx="3820900" cy="3337153"/>
            <a:chOff x="8191771" y="1156629"/>
            <a:chExt cx="3820900" cy="333715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1D1F86A-9588-044C-9E61-5069616AE043}"/>
                </a:ext>
              </a:extLst>
            </p:cNvPr>
            <p:cNvGrpSpPr/>
            <p:nvPr/>
          </p:nvGrpSpPr>
          <p:grpSpPr>
            <a:xfrm>
              <a:off x="8191771" y="1177159"/>
              <a:ext cx="3220041" cy="3316623"/>
              <a:chOff x="8191771" y="1177159"/>
              <a:chExt cx="3220041" cy="3316623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12D82188-803F-414B-8AE0-3D6844E1B3C2}"/>
                  </a:ext>
                </a:extLst>
              </p:cNvPr>
              <p:cNvGrpSpPr/>
              <p:nvPr/>
            </p:nvGrpSpPr>
            <p:grpSpPr>
              <a:xfrm>
                <a:off x="8191771" y="1177159"/>
                <a:ext cx="3220041" cy="3307292"/>
                <a:chOff x="8191771" y="1177159"/>
                <a:chExt cx="3220041" cy="3307292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790152F9-6829-9845-8366-1D91C7C1D4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14213" r="76761" b="32413"/>
                <a:stretch/>
              </p:blipFill>
              <p:spPr>
                <a:xfrm>
                  <a:off x="8191771" y="1177159"/>
                  <a:ext cx="3220041" cy="3307292"/>
                </a:xfrm>
                <a:prstGeom prst="rect">
                  <a:avLst/>
                </a:prstGeom>
              </p:spPr>
            </p:pic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FBF0B427-DE0E-8D47-8613-34F92512B32F}"/>
                    </a:ext>
                  </a:extLst>
                </p:cNvPr>
                <p:cNvSpPr/>
                <p:nvPr/>
              </p:nvSpPr>
              <p:spPr>
                <a:xfrm>
                  <a:off x="9299643" y="1906621"/>
                  <a:ext cx="476655" cy="5544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A4A2840-4694-ED48-8A8A-60A4509119D3}"/>
                  </a:ext>
                </a:extLst>
              </p:cNvPr>
              <p:cNvSpPr/>
              <p:nvPr/>
            </p:nvSpPr>
            <p:spPr>
              <a:xfrm>
                <a:off x="10033727" y="3209732"/>
                <a:ext cx="1201719" cy="1284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0334AFC-F8A3-4D4E-9CDF-8D44FD60A05F}"/>
                </a:ext>
              </a:extLst>
            </p:cNvPr>
            <p:cNvSpPr/>
            <p:nvPr/>
          </p:nvSpPr>
          <p:spPr>
            <a:xfrm>
              <a:off x="10810952" y="1156629"/>
              <a:ext cx="1201719" cy="2043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1025669-D9DF-E84A-8162-7A4CE4370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19900" cy="4351338"/>
          </a:xfrm>
        </p:spPr>
        <p:txBody>
          <a:bodyPr/>
          <a:lstStyle/>
          <a:p>
            <a:r>
              <a:rPr lang="en-US" dirty="0"/>
              <a:t>Input observation…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53209-1D97-F847-8BF2-EBF8DE336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2558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2FA62-B8A7-9D40-8497-92955F75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3558D-E80C-F74C-8547-ACCF10456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I2A vs. Baselines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E474A9-EA0A-1349-A11D-D78363077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0" y="2346030"/>
            <a:ext cx="6604000" cy="3995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A3BF58-A11F-774F-83C2-69C93381910E}"/>
              </a:ext>
            </a:extLst>
          </p:cNvPr>
          <p:cNvSpPr txBox="1"/>
          <p:nvPr/>
        </p:nvSpPr>
        <p:spPr>
          <a:xfrm>
            <a:off x="9303852" y="2223454"/>
            <a:ext cx="1705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Rewards useful but not necessary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655D42-54E4-674A-A3B9-CFCB3DE73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8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BE682-1072-0446-A26B-610DA1AE7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C1AF1-6BA6-9E41-8008-38BF7B73B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Perfect Models</a:t>
            </a:r>
          </a:p>
          <a:p>
            <a:pPr lvl="1"/>
            <a:r>
              <a:rPr lang="en-US" dirty="0"/>
              <a:t>How does I2A compare to competitive planning methods using perfect model?</a:t>
            </a:r>
          </a:p>
          <a:p>
            <a:pPr lvl="1"/>
            <a:r>
              <a:rPr lang="en-US" dirty="0"/>
              <a:t>Imagination efficiency: “# imagination steps required to solve fixed ratio of levels”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AE1FA9-0A89-DC45-A322-4F634EF4F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901" y="3504883"/>
            <a:ext cx="5222198" cy="267208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5BF34-2919-4B4B-BB24-A93E2C49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8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BE682-1072-0446-A26B-610DA1AE7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C1AF1-6BA6-9E41-8008-38BF7B73B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Free RL maps values directly to actions</a:t>
            </a:r>
          </a:p>
          <a:p>
            <a:pPr lvl="1"/>
            <a:r>
              <a:rPr lang="en-US" dirty="0"/>
              <a:t>Requires a large amount of training data and resulting policies do not readily generalize to novel tasks in the same environment. </a:t>
            </a:r>
          </a:p>
          <a:p>
            <a:r>
              <a:rPr lang="en-US" dirty="0"/>
              <a:t>Model Based RL</a:t>
            </a:r>
          </a:p>
          <a:p>
            <a:pPr lvl="1"/>
            <a:r>
              <a:rPr lang="en-US" dirty="0"/>
              <a:t>Model must be learned first but can enable better generalization across states and remain valid across tasks in the same environment. </a:t>
            </a:r>
          </a:p>
          <a:p>
            <a:pPr lvl="1"/>
            <a:r>
              <a:rPr lang="en-US" dirty="0"/>
              <a:t>Scale performance with more computation by increasing the amount of internal simulation.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5BF34-2919-4B4B-BB24-A93E2C49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9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BE682-1072-0446-A26B-610DA1AE7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C1AF1-6BA6-9E41-8008-38BF7B73B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Environment model pretraining required 1e8 environment frames. </a:t>
            </a:r>
          </a:p>
          <a:p>
            <a:r>
              <a:rPr lang="en-US" dirty="0"/>
              <a:t>Considering pretraining, the I2A outperforms baselines after 3e8 frames</a:t>
            </a:r>
          </a:p>
          <a:p>
            <a:r>
              <a:rPr lang="en-US" dirty="0"/>
              <a:t>I2A was always less than an order of magnitude slower per interaction than the model-free baselines. </a:t>
            </a:r>
          </a:p>
          <a:p>
            <a:pPr lvl="1"/>
            <a:r>
              <a:rPr lang="en-US" dirty="0"/>
              <a:t>The amount of computation varies linearly with the length of the rollouts.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5BF34-2919-4B4B-BB24-A93E2C49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0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E9C4F-ECCF-3E4F-A807-AD1FB1E1F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6A809-A1BB-344F-BF86-7F5150D1B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Robotics – when transferring policies from simulation to the real world environment.</a:t>
            </a:r>
          </a:p>
          <a:p>
            <a:pPr lvl="1"/>
            <a:r>
              <a:rPr lang="en-US" dirty="0"/>
              <a:t>Paul Christiano et. al. “</a:t>
            </a:r>
            <a:r>
              <a:rPr lang="en-US" i="1" dirty="0"/>
              <a:t>Transfer from simulation to real world through learning deep inverse dynamics model</a:t>
            </a:r>
            <a:r>
              <a:rPr lang="en-US" dirty="0"/>
              <a:t>.” 2016</a:t>
            </a:r>
          </a:p>
          <a:p>
            <a:r>
              <a:rPr lang="en-US" dirty="0"/>
              <a:t>General idea of using internal recurrent models </a:t>
            </a:r>
          </a:p>
          <a:p>
            <a:pPr lvl="1"/>
            <a:r>
              <a:rPr lang="en-US" dirty="0"/>
              <a:t>Jürgen Schmidhuber. </a:t>
            </a:r>
            <a:r>
              <a:rPr lang="en-US" i="1" dirty="0"/>
              <a:t>“On learning to think: Algorithmic information theory for novel combinations of reinforcement learning controllers and recurrent neural world models.” </a:t>
            </a:r>
            <a:r>
              <a:rPr lang="en-US" dirty="0"/>
              <a:t>2015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A0BAB-7827-EA47-BF29-83F84F6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3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2A80C-6B5B-324D-A75C-7AE76665D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r>
              <a:rPr lang="en-US" dirty="0"/>
              <a:t>Appendix B: Successor Features for Transfer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53D57-BE7D-B645-AE00-CD12CB562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3552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C906F-7519-7F47-9F60-69180E505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and Problem Formulation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76F44E-148C-2848-80DE-269860157F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Markov Decision Process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ℳ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≡(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𝒮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𝒜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(⋅|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dynamics</a:t>
                </a:r>
              </a:p>
              <a:p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reward received upon transition</a:t>
                </a:r>
              </a:p>
              <a:p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sSup>
                          <m:sSup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(⋅|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r>
                  <a:rPr lang="en-US" dirty="0"/>
                  <a:t>Goal: maximize return </a:t>
                </a:r>
                <a:endParaRPr lang="en-CA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CA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76F44E-148C-2848-80DE-269860157F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4" t="-2924" b="-46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9216C3-F172-634F-965D-C58196BD8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7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09351-4B20-B944-82CE-5A7640937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Transfer?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609636-78C3-1247-AD52-9A92D1CA08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r>
                  <a:rPr lang="en-US" i="1" dirty="0"/>
                  <a:t>A policy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solidFill>
                              <a:srgbClr val="1414D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rgbClr val="1414D2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1414D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i="1" dirty="0">
                    <a:solidFill>
                      <a:srgbClr val="1414D2"/>
                    </a:solidFill>
                  </a:rPr>
                  <a:t> </a:t>
                </a:r>
                <a:r>
                  <a:rPr lang="en-US" i="1" dirty="0"/>
                  <a:t>learned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 smtClean="0">
                            <a:solidFill>
                              <a:srgbClr val="1414D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solidFill>
                              <a:srgbClr val="1414D2"/>
                            </a:solidFill>
                            <a:latin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en-CA" i="1">
                            <a:solidFill>
                              <a:srgbClr val="1414D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i="1" dirty="0"/>
                  <a:t> for a new task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i="1" dirty="0"/>
                  <a:t> induced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i="1" dirty="0"/>
                  <a:t> should perform worse than a policy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i="1" dirty="0"/>
                  <a:t> learned on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i="1" dirty="0">
                    <a:solidFill>
                      <a:srgbClr val="FF0000"/>
                    </a:solidFill>
                  </a:rPr>
                  <a:t> </a:t>
                </a:r>
                <a:r>
                  <a:rPr lang="en-US" i="1" dirty="0"/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⊂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i="1" dirty="0"/>
                  <a:t> </a:t>
                </a:r>
              </a:p>
              <a:p>
                <a:pPr marL="0" indent="0" algn="ctr">
                  <a:buNone/>
                </a:pPr>
                <a:endParaRPr lang="en-US" i="1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CA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≥</m:t>
                      </m:r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sSup>
                            <m:sSupPr>
                              <m:ctrlPr>
                                <a:rPr lang="en-CA" b="0" i="1" smtClean="0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b="0" i="1" smtClean="0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CA" b="0" i="1" smtClean="0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p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i="1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609636-78C3-1247-AD52-9A92D1CA08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r="-1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C1EAAE-5808-DC4F-B235-76593E85F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7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9F30F-5A31-954A-AD0B-FAE29AC87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Transfer?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D03E56-D284-EB4E-88FE-E3A8991518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Suppose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US" dirty="0"/>
                  <a:t>  fixed, then each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dirty="0"/>
                  <a:t> induces an MDP: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1" i="1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𝑡𝑎𝑠𝑘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D03E56-D284-EB4E-88FE-E3A8991518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410226-D3F6-8E40-BB93-E708190D9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8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9F30F-5A31-954A-AD0B-FAE29AC87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Transfer?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D03E56-D284-EB4E-88FE-E3A8991518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Suppose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US" dirty="0"/>
                  <a:t>  fixed, then each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dirty="0"/>
                  <a:t> induces an MDP: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1" i="1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𝑡𝑎𝑠𝑘</m:t>
                          </m:r>
                        </m:sub>
                      </m:sSub>
                      <m:r>
                        <a:rPr lang="en-CA" b="1" i="1" smtClean="0">
                          <a:latin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en-CA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𝑡𝑎𝑠𝑘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D03E56-D284-EB4E-88FE-E3A8991518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27D333-67BE-B042-B396-9B68C18D5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59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22529-9AED-C746-966C-3F516D71F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Imagination Core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2F3B85-FD97-034F-B356-3E3A4FE48531}"/>
              </a:ext>
            </a:extLst>
          </p:cNvPr>
          <p:cNvGrpSpPr/>
          <p:nvPr/>
        </p:nvGrpSpPr>
        <p:grpSpPr>
          <a:xfrm>
            <a:off x="8191771" y="1156629"/>
            <a:ext cx="3820900" cy="3337153"/>
            <a:chOff x="8191771" y="1156629"/>
            <a:chExt cx="3820900" cy="333715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1D1F86A-9588-044C-9E61-5069616AE043}"/>
                </a:ext>
              </a:extLst>
            </p:cNvPr>
            <p:cNvGrpSpPr/>
            <p:nvPr/>
          </p:nvGrpSpPr>
          <p:grpSpPr>
            <a:xfrm>
              <a:off x="8191771" y="1177159"/>
              <a:ext cx="3220041" cy="3316623"/>
              <a:chOff x="8191771" y="1177159"/>
              <a:chExt cx="3220041" cy="3316623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12D82188-803F-414B-8AE0-3D6844E1B3C2}"/>
                  </a:ext>
                </a:extLst>
              </p:cNvPr>
              <p:cNvGrpSpPr/>
              <p:nvPr/>
            </p:nvGrpSpPr>
            <p:grpSpPr>
              <a:xfrm>
                <a:off x="8191771" y="1177159"/>
                <a:ext cx="3220041" cy="3307292"/>
                <a:chOff x="8191771" y="1177159"/>
                <a:chExt cx="3220041" cy="3307292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790152F9-6829-9845-8366-1D91C7C1D4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14213" r="76761" b="32413"/>
                <a:stretch/>
              </p:blipFill>
              <p:spPr>
                <a:xfrm>
                  <a:off x="8191771" y="1177159"/>
                  <a:ext cx="3220041" cy="3307292"/>
                </a:xfrm>
                <a:prstGeom prst="rect">
                  <a:avLst/>
                </a:prstGeom>
              </p:spPr>
            </p:pic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FBF0B427-DE0E-8D47-8613-34F92512B32F}"/>
                    </a:ext>
                  </a:extLst>
                </p:cNvPr>
                <p:cNvSpPr/>
                <p:nvPr/>
              </p:nvSpPr>
              <p:spPr>
                <a:xfrm>
                  <a:off x="9299643" y="1906621"/>
                  <a:ext cx="476655" cy="5544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A4A2840-4694-ED48-8A8A-60A4509119D3}"/>
                  </a:ext>
                </a:extLst>
              </p:cNvPr>
              <p:cNvSpPr/>
              <p:nvPr/>
            </p:nvSpPr>
            <p:spPr>
              <a:xfrm>
                <a:off x="10033727" y="3209732"/>
                <a:ext cx="1201719" cy="1284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0334AFC-F8A3-4D4E-9CDF-8D44FD60A05F}"/>
                </a:ext>
              </a:extLst>
            </p:cNvPr>
            <p:cNvSpPr/>
            <p:nvPr/>
          </p:nvSpPr>
          <p:spPr>
            <a:xfrm>
              <a:off x="10810952" y="1156629"/>
              <a:ext cx="1201719" cy="2043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A2DE6F6-DC43-C142-9D1D-203D80F7D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19900" cy="4351338"/>
          </a:xfrm>
        </p:spPr>
        <p:txBody>
          <a:bodyPr/>
          <a:lstStyle/>
          <a:p>
            <a:r>
              <a:rPr lang="en-US" dirty="0"/>
              <a:t>Input observation…</a:t>
            </a:r>
          </a:p>
          <a:p>
            <a:pPr lvl="1"/>
            <a:r>
              <a:rPr lang="en-US" dirty="0"/>
              <a:t>Actually a frame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89EABB-DEC5-114A-A3BB-E23A6C467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288" y="3390900"/>
            <a:ext cx="786751" cy="7747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EF0DC4-A781-1F44-9E4A-07C365E05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74057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9F30F-5A31-954A-AD0B-FAE29AC87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Transfer?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D03E56-D284-EB4E-88FE-E3A8991518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Suppose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US" dirty="0"/>
                  <a:t>  fixed, then each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dirty="0"/>
                  <a:t> induces an MDP: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1" i="1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𝑡𝑎𝑠𝑘</m:t>
                          </m:r>
                        </m:sub>
                      </m:sSub>
                      <m:r>
                        <a:rPr lang="en-CA" b="1" i="1" smtClean="0">
                          <a:latin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en-CA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𝑡𝑎𝑠𝑘</m:t>
                          </m:r>
                        </m:sub>
                      </m:sSub>
                      <m:r>
                        <a:rPr lang="en-CA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1" i="1">
                              <a:latin typeface="Cambria Math" panose="02040503050406030204" pitchFamily="18" charset="0"/>
                            </a:rPr>
                            <m:t>𝝓</m:t>
                          </m:r>
                        </m:e>
                        <m:sup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CA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1" i="1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𝑡𝑎𝑠𝑘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D03E56-D284-EB4E-88FE-E3A8991518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803DFB-0464-5248-A059-AF60D1FA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3439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9F30F-5A31-954A-AD0B-FAE29AC87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Transfer?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D03E56-D284-EB4E-88FE-E3A8991518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Suppose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US" dirty="0"/>
                  <a:t>  fixed, then each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dirty="0"/>
                  <a:t> induces an MDP: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1" i="1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𝑡𝑎𝑠𝑘</m:t>
                          </m:r>
                        </m:sub>
                      </m:sSub>
                      <m:r>
                        <a:rPr lang="en-CA" b="1" i="1" smtClean="0">
                          <a:latin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en-CA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𝑡𝑎𝑠𝑘</m:t>
                          </m:r>
                        </m:sub>
                      </m:sSub>
                      <m:r>
                        <a:rPr lang="en-CA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1" i="1">
                              <a:latin typeface="Cambria Math" panose="02040503050406030204" pitchFamily="18" charset="0"/>
                            </a:rPr>
                            <m:t>𝝓</m:t>
                          </m:r>
                        </m:e>
                        <m:sup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CA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1" i="1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𝑡𝑎𝑠𝑘</m:t>
                          </m:r>
                        </m:sub>
                      </m:sSub>
                      <m:r>
                        <a:rPr lang="en-CA" b="1" i="1" smtClean="0">
                          <a:latin typeface="Cambria Math" panose="02040503050406030204" pitchFamily="18" charset="0"/>
                        </a:rPr>
                        <m:t>⟹</m:t>
                      </m:r>
                      <m:sSup>
                        <m:sSupPr>
                          <m:ctrlPr>
                            <a:rPr lang="en-CA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i="1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ℳ</m:t>
                          </m:r>
                        </m:e>
                        <m:sup>
                          <m:r>
                            <a:rPr lang="en-CA" i="1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solidFill>
                              <a:srgbClr val="1414D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solidFill>
                              <a:srgbClr val="1414D2"/>
                            </a:solidFill>
                            <a:latin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en-CA" i="1">
                            <a:solidFill>
                              <a:srgbClr val="1414D2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p>
                    </m:sSup>
                  </m:oMath>
                </a14:m>
                <a:r>
                  <a:rPr lang="en-US" dirty="0"/>
                  <a:t> the set of all MDPs induced by varying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𝑡𝑎𝑠𝑘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D03E56-D284-EB4E-88FE-E3A8991518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4EADA-E0EA-3646-9B73-623E76E02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1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1F454D3-7D40-FF4C-A554-B207B35A30F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How does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encode the dynamics ?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1F454D3-7D40-FF4C-A554-B207B35A30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4375DB-0E5F-5F40-9016-35FFA54A09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gives the expected discounted sum of the features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is a one-hot vector of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CA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then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is the discounted sum of occurrences of each possible transition</a:t>
                </a:r>
                <a:endParaRPr lang="en-US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4375DB-0E5F-5F40-9016-35FFA54A09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9E45DD-A7B9-7A4F-9CBF-199CF4B06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8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A2EDB-E900-BA49-9EF1-8634C334F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Stronger theoretical guarantees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0E7A8D-DAB3-3446-9F6F-24E4C61F5C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CA" dirty="0">
                    <a:solidFill>
                      <a:schemeClr val="tx1"/>
                    </a:solidFill>
                  </a:rPr>
                  <a:t>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p>
                    </m:sSup>
                    <m:r>
                      <a:rPr lang="en-CA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sSubSup>
                            <m:sSubSup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sup>
                      </m:sSubSup>
                      <m:d>
                        <m:d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d>
                        <m:d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1" i="1" smtClean="0">
                                  <a:latin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lim>
                              </m:limLow>
                            </m:fName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CA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CA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b="1" i="1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  <m:sub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CA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CA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b="1" i="1">
                                          <a:latin typeface="Cambria Math" panose="02040503050406030204" pitchFamily="18" charset="0"/>
                                        </a:rPr>
                                        <m:t>𝒘</m:t>
                                      </m:r>
                                    </m:e>
                                    <m:sub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</m:oMath>
                  </m:oMathPara>
                </a14:m>
                <a:endParaRPr lang="en-CA" b="0" dirty="0"/>
              </a:p>
              <a:p>
                <a:pPr marL="0" indent="0">
                  <a:buNone/>
                </a:pPr>
                <a:endParaRPr lang="en-CA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1" i="1">
                              <a:latin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CA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‖</m:t>
                          </m:r>
                          <m:r>
                            <a:rPr lang="en-CA" b="1" i="1" smtClean="0">
                              <a:latin typeface="Cambria Math" panose="02040503050406030204" pitchFamily="18" charset="0"/>
                            </a:rPr>
                            <m:t>𝝓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)‖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Algorithmic choice: limit the number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CA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CA" b="1" i="1">
                                <a:latin typeface="Cambria Math" panose="02040503050406030204" pitchFamily="18" charset="0"/>
                              </a:rPr>
                              <m:t>𝝍</m:t>
                            </m:r>
                          </m:e>
                        </m:acc>
                      </m:e>
                      <m:sup>
                        <m:sSub>
                          <m:sSub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CA" i="1">
                                <a:solidFill>
                                  <a:srgbClr val="1415C2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  <m:r>
                      <a:rPr lang="en-CA" b="1" i="1">
                        <a:solidFill>
                          <a:srgbClr val="1415C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stored in memory. Create new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CA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CA" b="1" i="1">
                                <a:latin typeface="Cambria Math" panose="02040503050406030204" pitchFamily="18" charset="0"/>
                              </a:rPr>
                              <m:t>𝝍</m:t>
                            </m:r>
                          </m:e>
                        </m:acc>
                      </m:e>
                      <m:sup>
                        <m:sSub>
                          <m:sSub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CA" i="1">
                                <a:solidFill>
                                  <a:srgbClr val="1415C2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dirty="0"/>
                  <a:t> only when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CA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b="1" i="1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CA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CA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b="1" i="1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r>
                  <a:rPr lang="en-US" dirty="0"/>
                  <a:t> is above a threshold.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0E7A8D-DAB3-3446-9F6F-24E4C61F5C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3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711374-9464-FF49-9876-CD372E642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0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E58F7-8BEB-CD4F-AFE1-93B8DBB68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SFQL Algorithm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9DCD1-397D-9A42-87FE-1AD2C1C7A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5E5DA6-6BFB-E143-B54F-2155EEB5C2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2135756" y="1556576"/>
            <a:ext cx="7920488" cy="466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2638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E60BA-155E-9943-9D19-C9ADD5290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SFQL Algorithm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19183D-D7DD-C34E-AA65-D3719F172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DE1500-C5F4-1644-B2A9-6D4A093B4F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2249592" y="1690688"/>
            <a:ext cx="7692817" cy="453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3885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2653D-E968-B64B-81D4-39DA72E8D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FD4294-67CF-6447-A551-64D08A5B1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164" y="1562100"/>
            <a:ext cx="4845672" cy="4622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43B923-D1D1-834E-B24D-733DBFCD3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5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22529-9AED-C746-966C-3F516D71F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Imagination Core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ECCE3DF-0F4E-B449-8825-8DE365395ACE}"/>
              </a:ext>
            </a:extLst>
          </p:cNvPr>
          <p:cNvGrpSpPr/>
          <p:nvPr/>
        </p:nvGrpSpPr>
        <p:grpSpPr>
          <a:xfrm>
            <a:off x="8191771" y="1156629"/>
            <a:ext cx="3820900" cy="3337153"/>
            <a:chOff x="8191771" y="1156629"/>
            <a:chExt cx="3820900" cy="333715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9A76A93-9141-744C-8F0E-9845F2E03953}"/>
                </a:ext>
              </a:extLst>
            </p:cNvPr>
            <p:cNvGrpSpPr/>
            <p:nvPr/>
          </p:nvGrpSpPr>
          <p:grpSpPr>
            <a:xfrm>
              <a:off x="8191771" y="1177159"/>
              <a:ext cx="3220041" cy="3316623"/>
              <a:chOff x="8191771" y="1177159"/>
              <a:chExt cx="3220041" cy="331662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90152F9-6829-9845-8366-1D91C7C1D4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4213" r="76761" b="32262"/>
              <a:stretch/>
            </p:blipFill>
            <p:spPr>
              <a:xfrm>
                <a:off x="8191771" y="1177159"/>
                <a:ext cx="3220041" cy="3316623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CA0C282-293D-A44C-B82A-FEA0D6E62673}"/>
                  </a:ext>
                </a:extLst>
              </p:cNvPr>
              <p:cNvSpPr/>
              <p:nvPr/>
            </p:nvSpPr>
            <p:spPr>
              <a:xfrm>
                <a:off x="10033727" y="3209732"/>
                <a:ext cx="1201719" cy="1284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97F949-0FB5-C442-B2AF-AA83464397D8}"/>
                </a:ext>
              </a:extLst>
            </p:cNvPr>
            <p:cNvSpPr/>
            <p:nvPr/>
          </p:nvSpPr>
          <p:spPr>
            <a:xfrm>
              <a:off x="10810952" y="1156629"/>
              <a:ext cx="1201719" cy="2043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7B164E12-7315-E042-93E7-C0B07A1455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819900" cy="4351338"/>
              </a:xfrm>
            </p:spPr>
            <p:txBody>
              <a:bodyPr/>
              <a:lstStyle/>
              <a:p>
                <a:r>
                  <a:rPr lang="en-US" dirty="0"/>
                  <a:t>Input observation…</a:t>
                </a:r>
              </a:p>
              <a:p>
                <a:pPr lvl="1"/>
                <a:r>
                  <a:rPr lang="en-US" dirty="0"/>
                  <a:t>Actually a frame</a:t>
                </a:r>
              </a:p>
              <a:p>
                <a:r>
                  <a:rPr lang="en-US" dirty="0"/>
                  <a:t>Predict action using policy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acc>
                  </m:oMath>
                </a14:m>
                <a:r>
                  <a:rPr lang="en-US" dirty="0"/>
                  <a:t> (more later)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7B164E12-7315-E042-93E7-C0B07A1455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819900" cy="4351338"/>
              </a:xfrm>
              <a:blipFill>
                <a:blip r:embed="rId4"/>
                <a:stretch>
                  <a:fillRect l="-148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468985F3-E73C-AF43-8B16-B839489160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3288" y="3390900"/>
            <a:ext cx="786751" cy="77470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28FC2BE-ADC6-4A41-8C5F-CAEEF8895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62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22529-9AED-C746-966C-3F516D71F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Imagination Core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6B11A5C-D7D2-4C4E-B00C-FBEA0A18497A}"/>
              </a:ext>
            </a:extLst>
          </p:cNvPr>
          <p:cNvGrpSpPr/>
          <p:nvPr/>
        </p:nvGrpSpPr>
        <p:grpSpPr>
          <a:xfrm>
            <a:off x="8191771" y="1156629"/>
            <a:ext cx="3820900" cy="3424702"/>
            <a:chOff x="8191771" y="1156629"/>
            <a:chExt cx="3820900" cy="342470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069AD78-AFCC-8141-A10A-FB713FA23D33}"/>
                </a:ext>
              </a:extLst>
            </p:cNvPr>
            <p:cNvGrpSpPr/>
            <p:nvPr/>
          </p:nvGrpSpPr>
          <p:grpSpPr>
            <a:xfrm>
              <a:off x="8191771" y="1156629"/>
              <a:ext cx="3820900" cy="3424702"/>
              <a:chOff x="8191771" y="1156629"/>
              <a:chExt cx="3820900" cy="342470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90152F9-6829-9845-8366-1D91C7C1D4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4213" r="76761" b="30849"/>
              <a:stretch/>
            </p:blipFill>
            <p:spPr>
              <a:xfrm>
                <a:off x="8191771" y="1177159"/>
                <a:ext cx="3220041" cy="3404172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CDF3F3B-6BBB-8C49-AF49-C15E1F792F1C}"/>
                  </a:ext>
                </a:extLst>
              </p:cNvPr>
              <p:cNvSpPr/>
              <p:nvPr/>
            </p:nvSpPr>
            <p:spPr>
              <a:xfrm>
                <a:off x="10810952" y="1156629"/>
                <a:ext cx="1201719" cy="20437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285D42B-AA3D-AF4A-801E-878F6A5A4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00315" y="3429000"/>
              <a:ext cx="787755" cy="87528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91B28BE-33D6-B74B-BD3A-7228DDF787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819900" cy="4351338"/>
              </a:xfrm>
            </p:spPr>
            <p:txBody>
              <a:bodyPr/>
              <a:lstStyle/>
              <a:p>
                <a:r>
                  <a:rPr lang="en-US" dirty="0"/>
                  <a:t>Input observation…</a:t>
                </a:r>
              </a:p>
              <a:p>
                <a:pPr lvl="1"/>
                <a:r>
                  <a:rPr lang="en-US" dirty="0"/>
                  <a:t>Actually a frame</a:t>
                </a:r>
              </a:p>
              <a:p>
                <a:r>
                  <a:rPr lang="en-US" dirty="0"/>
                  <a:t>Predict action using policy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acc>
                  </m:oMath>
                </a14:m>
                <a:r>
                  <a:rPr lang="en-US" dirty="0"/>
                  <a:t> (more later)</a:t>
                </a:r>
              </a:p>
              <a:p>
                <a:r>
                  <a:rPr lang="en-US" dirty="0"/>
                  <a:t>Obtain imagined frame and reward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91B28BE-33D6-B74B-BD3A-7228DDF787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819900" cy="4351338"/>
              </a:xfrm>
              <a:blipFill>
                <a:blip r:embed="rId4"/>
                <a:stretch>
                  <a:fillRect l="-148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FBD7AE1C-2C25-1B49-A8D3-431C627A0B3A}"/>
              </a:ext>
            </a:extLst>
          </p:cNvPr>
          <p:cNvSpPr/>
          <p:nvPr/>
        </p:nvSpPr>
        <p:spPr>
          <a:xfrm>
            <a:off x="8394700" y="3403600"/>
            <a:ext cx="1117600" cy="1028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CDE734-594E-8445-A7FD-F94242329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3288" y="3390900"/>
            <a:ext cx="786751" cy="774700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FA4AC92-62C7-0943-8846-4B1CFF12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27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22529-9AED-C746-966C-3F516D71F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Imagination Core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69AD78-AFCC-8141-A10A-FB713FA23D33}"/>
              </a:ext>
            </a:extLst>
          </p:cNvPr>
          <p:cNvGrpSpPr/>
          <p:nvPr/>
        </p:nvGrpSpPr>
        <p:grpSpPr>
          <a:xfrm>
            <a:off x="8191771" y="1156629"/>
            <a:ext cx="3820900" cy="3424702"/>
            <a:chOff x="8191771" y="1156629"/>
            <a:chExt cx="3820900" cy="34247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90152F9-6829-9845-8366-1D91C7C1D4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4213" r="76761" b="30849"/>
            <a:stretch/>
          </p:blipFill>
          <p:spPr>
            <a:xfrm>
              <a:off x="8191771" y="1177159"/>
              <a:ext cx="3220041" cy="340417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CDF3F3B-6BBB-8C49-AF49-C15E1F792F1C}"/>
                </a:ext>
              </a:extLst>
            </p:cNvPr>
            <p:cNvSpPr/>
            <p:nvPr/>
          </p:nvSpPr>
          <p:spPr>
            <a:xfrm>
              <a:off x="10810952" y="1156629"/>
              <a:ext cx="1201719" cy="2043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91B28BE-33D6-B74B-BD3A-7228DDF787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819900" cy="4351338"/>
              </a:xfrm>
            </p:spPr>
            <p:txBody>
              <a:bodyPr/>
              <a:lstStyle/>
              <a:p>
                <a:r>
                  <a:rPr lang="en-US" dirty="0"/>
                  <a:t>Input observation…</a:t>
                </a:r>
              </a:p>
              <a:p>
                <a:pPr lvl="1"/>
                <a:r>
                  <a:rPr lang="en-US" dirty="0"/>
                  <a:t>Actually a frame</a:t>
                </a:r>
              </a:p>
              <a:p>
                <a:r>
                  <a:rPr lang="en-US" dirty="0"/>
                  <a:t>Predict action using policy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acc>
                  </m:oMath>
                </a14:m>
                <a:r>
                  <a:rPr lang="en-US" dirty="0"/>
                  <a:t> (more later)</a:t>
                </a:r>
              </a:p>
              <a:p>
                <a:r>
                  <a:rPr lang="en-US" dirty="0"/>
                  <a:t>Obtain imagined frame and reward</a:t>
                </a:r>
              </a:p>
              <a:p>
                <a:pPr lvl="1"/>
                <a:r>
                  <a:rPr lang="en-US" dirty="0"/>
                  <a:t>How ?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91B28BE-33D6-B74B-BD3A-7228DDF787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819900" cy="4351338"/>
              </a:xfrm>
              <a:blipFill>
                <a:blip r:embed="rId4"/>
                <a:stretch>
                  <a:fillRect l="-148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94671507-3E3B-7046-89BC-9CFA2B871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3288" y="3390900"/>
            <a:ext cx="786751" cy="7747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6390763-259E-0744-997A-5EAB4C95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72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22529-9AED-C746-966C-3F516D71F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Imagination Core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0152F9-6829-9845-8366-1D91C7C1D4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25" t="18343" r="81407" b="55007"/>
          <a:stretch/>
        </p:blipFill>
        <p:spPr>
          <a:xfrm>
            <a:off x="9650186" y="1433015"/>
            <a:ext cx="1117898" cy="16513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C41AA4-615E-A34C-A6AC-773E238D8DF4}"/>
              </a:ext>
            </a:extLst>
          </p:cNvPr>
          <p:cNvSpPr/>
          <p:nvPr/>
        </p:nvSpPr>
        <p:spPr>
          <a:xfrm>
            <a:off x="9299643" y="1906621"/>
            <a:ext cx="476655" cy="554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FCE936B-BC17-8E46-BC5A-CD20E0EE1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8083378" cy="487173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Environment Model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38995-C0A8-DA4D-9C81-FD1B3708C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10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22529-9AED-C746-966C-3F516D71F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1. Imagination Core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0152F9-6829-9845-8366-1D91C7C1D4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25" t="18343" r="81407" b="55007"/>
          <a:stretch/>
        </p:blipFill>
        <p:spPr>
          <a:xfrm>
            <a:off x="9650186" y="1433015"/>
            <a:ext cx="1117898" cy="16513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C41AA4-615E-A34C-A6AC-773E238D8DF4}"/>
              </a:ext>
            </a:extLst>
          </p:cNvPr>
          <p:cNvSpPr/>
          <p:nvPr/>
        </p:nvSpPr>
        <p:spPr>
          <a:xfrm>
            <a:off x="9299643" y="1906621"/>
            <a:ext cx="476655" cy="554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FCE936B-BC17-8E46-BC5A-CD20E0EE1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8083378" cy="487173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Environment Model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E68C34-3F10-FD4B-B78C-BE5708EAD116}"/>
              </a:ext>
            </a:extLst>
          </p:cNvPr>
          <p:cNvSpPr/>
          <p:nvPr/>
        </p:nvSpPr>
        <p:spPr>
          <a:xfrm>
            <a:off x="9681063" y="1910010"/>
            <a:ext cx="984135" cy="1245062"/>
          </a:xfrm>
          <a:prstGeom prst="rect">
            <a:avLst/>
          </a:prstGeom>
          <a:noFill/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FB773F9B-AD3A-A142-B474-C14B17DF3410}"/>
              </a:ext>
            </a:extLst>
          </p:cNvPr>
          <p:cNvCxnSpPr>
            <a:cxnSpLocks/>
          </p:cNvCxnSpPr>
          <p:nvPr/>
        </p:nvCxnSpPr>
        <p:spPr>
          <a:xfrm rot="5400000">
            <a:off x="9428013" y="3471205"/>
            <a:ext cx="745064" cy="825012"/>
          </a:xfrm>
          <a:prstGeom prst="bentConnector3">
            <a:avLst>
              <a:gd name="adj1" fmla="val 99361"/>
            </a:avLst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FDF59-1650-7847-88A7-B1AA579AE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55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22529-9AED-C746-966C-3F516D71F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1. Imagination Core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4E15E8-9293-9F4E-A015-A05F8C35214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919" y="2461098"/>
            <a:ext cx="8369142" cy="3783750"/>
          </a:xfrm>
          <a:prstGeom prst="rect">
            <a:avLst/>
          </a:prstGeom>
          <a:ln>
            <a:noFill/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FCE936B-BC17-8E46-BC5A-CD20E0EE1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8083378" cy="487173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Environment Model</a:t>
            </a:r>
          </a:p>
          <a:p>
            <a:endParaRPr lang="en-US" dirty="0"/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9428F625-9757-9643-B7F6-1003BED77896}"/>
              </a:ext>
            </a:extLst>
          </p:cNvPr>
          <p:cNvCxnSpPr>
            <a:cxnSpLocks/>
          </p:cNvCxnSpPr>
          <p:nvPr/>
        </p:nvCxnSpPr>
        <p:spPr>
          <a:xfrm rot="5400000">
            <a:off x="9428013" y="3471205"/>
            <a:ext cx="745064" cy="825012"/>
          </a:xfrm>
          <a:prstGeom prst="bentConnector3">
            <a:avLst>
              <a:gd name="adj1" fmla="val 99361"/>
            </a:avLst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E4EDC9FE-ECC2-5F4D-BE8B-E8D3ACE9DC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25" t="18343" r="81407" b="55007"/>
          <a:stretch/>
        </p:blipFill>
        <p:spPr>
          <a:xfrm>
            <a:off x="9650186" y="1433015"/>
            <a:ext cx="1117898" cy="165137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A3FDD71-C8C3-424F-AA13-5B33D1E66690}"/>
              </a:ext>
            </a:extLst>
          </p:cNvPr>
          <p:cNvSpPr/>
          <p:nvPr/>
        </p:nvSpPr>
        <p:spPr>
          <a:xfrm>
            <a:off x="9299643" y="1906621"/>
            <a:ext cx="476655" cy="554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D18C4A-85A7-C042-AD2A-5EBF85D9A988}"/>
              </a:ext>
            </a:extLst>
          </p:cNvPr>
          <p:cNvSpPr/>
          <p:nvPr/>
        </p:nvSpPr>
        <p:spPr>
          <a:xfrm>
            <a:off x="9681063" y="1910010"/>
            <a:ext cx="984135" cy="1245062"/>
          </a:xfrm>
          <a:prstGeom prst="rect">
            <a:avLst/>
          </a:prstGeom>
          <a:noFill/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FB0BBB-CCBF-744B-903B-44DD38AD791F}"/>
              </a:ext>
            </a:extLst>
          </p:cNvPr>
          <p:cNvSpPr/>
          <p:nvPr/>
        </p:nvSpPr>
        <p:spPr>
          <a:xfrm>
            <a:off x="897799" y="2630658"/>
            <a:ext cx="8369142" cy="3434082"/>
          </a:xfrm>
          <a:prstGeom prst="rect">
            <a:avLst/>
          </a:prstGeom>
          <a:noFill/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D8C4A-5707-2249-84C7-B3D9A9B6E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55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22529-9AED-C746-966C-3F516D71F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Rollout Encoder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B073C3-6768-BB4F-AB5B-742507CE8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7D3AA3-1CB0-4349-9CE4-30004D330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45" y="1493862"/>
            <a:ext cx="11014710" cy="45382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C7D1928-92BA-EB4D-9586-2B92D7C71A85}"/>
              </a:ext>
            </a:extLst>
          </p:cNvPr>
          <p:cNvSpPr/>
          <p:nvPr/>
        </p:nvSpPr>
        <p:spPr>
          <a:xfrm>
            <a:off x="588645" y="1690688"/>
            <a:ext cx="2596344" cy="4341390"/>
          </a:xfrm>
          <a:prstGeom prst="rect">
            <a:avLst/>
          </a:prstGeom>
          <a:solidFill>
            <a:srgbClr val="8FAADC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68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805A835-7425-414C-8944-E5994EE4F0E8}"/>
              </a:ext>
            </a:extLst>
          </p:cNvPr>
          <p:cNvGrpSpPr/>
          <p:nvPr/>
        </p:nvGrpSpPr>
        <p:grpSpPr>
          <a:xfrm>
            <a:off x="5370919" y="1616201"/>
            <a:ext cx="5254011" cy="4538216"/>
            <a:chOff x="5370919" y="1616201"/>
            <a:chExt cx="5254011" cy="453821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747C91B-6BF1-B643-BC3D-86AEDDE7B43B}"/>
                </a:ext>
              </a:extLst>
            </p:cNvPr>
            <p:cNvGrpSpPr/>
            <p:nvPr/>
          </p:nvGrpSpPr>
          <p:grpSpPr>
            <a:xfrm>
              <a:off x="5370919" y="1616201"/>
              <a:ext cx="5254011" cy="4538216"/>
              <a:chOff x="499872" y="1690688"/>
              <a:chExt cx="5254011" cy="453821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42685B7A-9DC4-FA46-B0BA-F3002F6BE3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6918"/>
              <a:stretch/>
            </p:blipFill>
            <p:spPr>
              <a:xfrm>
                <a:off x="1008528" y="1690688"/>
                <a:ext cx="4745355" cy="4538216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07E5E58-F53F-4F4F-A628-21B92781FD2E}"/>
                  </a:ext>
                </a:extLst>
              </p:cNvPr>
              <p:cNvSpPr/>
              <p:nvPr/>
            </p:nvSpPr>
            <p:spPr>
              <a:xfrm>
                <a:off x="499872" y="4693920"/>
                <a:ext cx="1926336" cy="9997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5C91BAF-20AD-C44D-8308-923808D28ACB}"/>
                  </a:ext>
                </a:extLst>
              </p:cNvPr>
              <p:cNvSpPr/>
              <p:nvPr/>
            </p:nvSpPr>
            <p:spPr>
              <a:xfrm>
                <a:off x="499872" y="3133948"/>
                <a:ext cx="1926336" cy="9997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C226AB6-3BC9-6E4C-BF52-CE349F01A422}"/>
                  </a:ext>
                </a:extLst>
              </p:cNvPr>
              <p:cNvSpPr/>
              <p:nvPr/>
            </p:nvSpPr>
            <p:spPr>
              <a:xfrm rot="2656748">
                <a:off x="532925" y="2705040"/>
                <a:ext cx="1326240" cy="6342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B676F50-E5E1-3843-AD48-E4D0043880C1}"/>
                  </a:ext>
                </a:extLst>
              </p:cNvPr>
              <p:cNvSpPr/>
              <p:nvPr/>
            </p:nvSpPr>
            <p:spPr>
              <a:xfrm>
                <a:off x="1056347" y="1910674"/>
                <a:ext cx="1926336" cy="4906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1646E72-DC78-CA4C-AED9-C5F3ABD786B8}"/>
                </a:ext>
              </a:extLst>
            </p:cNvPr>
            <p:cNvSpPr txBox="1"/>
            <p:nvPr/>
          </p:nvSpPr>
          <p:spPr>
            <a:xfrm>
              <a:off x="7475513" y="1672903"/>
              <a:ext cx="8868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I2A</a:t>
              </a:r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A95EB89-D9CF-8E48-924F-A1D431940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B72FF3-89CD-154B-A20A-77900118F18E}"/>
              </a:ext>
            </a:extLst>
          </p:cNvPr>
          <p:cNvSpPr txBox="1"/>
          <p:nvPr/>
        </p:nvSpPr>
        <p:spPr>
          <a:xfrm>
            <a:off x="838199" y="1690688"/>
            <a:ext cx="61286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Imagination Augmented Agents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Robust to model inaccuracy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Achieves performance with less data</a:t>
            </a:r>
          </a:p>
          <a:p>
            <a:endParaRPr lang="en-US" sz="28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D40CB78-F4CD-D348-AAF5-25638775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8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22529-9AED-C746-966C-3F516D71F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Rollout Encoder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B073C3-6768-BB4F-AB5B-742507CE8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7D3AA3-1CB0-4349-9CE4-30004D330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45" y="1493862"/>
            <a:ext cx="11014710" cy="45382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C95F50-19A7-AE4B-8BA3-7471F3DD554F}"/>
              </a:ext>
            </a:extLst>
          </p:cNvPr>
          <p:cNvSpPr/>
          <p:nvPr/>
        </p:nvSpPr>
        <p:spPr>
          <a:xfrm>
            <a:off x="3262184" y="1691131"/>
            <a:ext cx="3496963" cy="4341390"/>
          </a:xfrm>
          <a:prstGeom prst="rect">
            <a:avLst/>
          </a:prstGeom>
          <a:solidFill>
            <a:srgbClr val="8FAADC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52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B0FDE-BE4A-4941-BD7C-7C5ACC806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Rollout Encoder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D12394-8F99-E64D-AD9C-D37248022A81}"/>
              </a:ext>
            </a:extLst>
          </p:cNvPr>
          <p:cNvSpPr/>
          <p:nvPr/>
        </p:nvSpPr>
        <p:spPr>
          <a:xfrm>
            <a:off x="7368988" y="1775012"/>
            <a:ext cx="3173506" cy="3039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00447EF-BD53-0F43-A78F-089735FDBB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825625"/>
                <a:ext cx="6819900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CA" dirty="0"/>
                  <a:t>Blackbox</a:t>
                </a:r>
              </a:p>
              <a:p>
                <a:pPr lvl="1"/>
                <a:r>
                  <a:rPr lang="en-CA" dirty="0"/>
                  <a:t>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Output – rollout encoding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00447EF-BD53-0F43-A78F-089735FDBB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5625"/>
                <a:ext cx="6819900" cy="4351338"/>
              </a:xfrm>
              <a:prstGeom prst="rect">
                <a:avLst/>
              </a:prstGeom>
              <a:blipFill>
                <a:blip r:embed="rId3"/>
                <a:stretch>
                  <a:fillRect l="-148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8A4B2-0609-0C4C-AD77-E1526E208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2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B0FDE-BE4A-4941-BD7C-7C5ACC806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Rollout Encoder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117873F-8E39-C444-AE0E-DA977E763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480365"/>
            <a:ext cx="5333955" cy="4845545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D12394-8F99-E64D-AD9C-D37248022A81}"/>
              </a:ext>
            </a:extLst>
          </p:cNvPr>
          <p:cNvSpPr/>
          <p:nvPr/>
        </p:nvSpPr>
        <p:spPr>
          <a:xfrm>
            <a:off x="7368988" y="1775012"/>
            <a:ext cx="3173506" cy="3039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00447EF-BD53-0F43-A78F-089735FDBB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825625"/>
                <a:ext cx="6819900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CA" dirty="0"/>
                  <a:t>Blackbox </a:t>
                </a:r>
              </a:p>
              <a:p>
                <a:pPr lvl="1"/>
                <a:r>
                  <a:rPr lang="en-CA" dirty="0"/>
                  <a:t>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Output – rollout encoding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00447EF-BD53-0F43-A78F-089735FDBB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5625"/>
                <a:ext cx="6819900" cy="4351338"/>
              </a:xfrm>
              <a:prstGeom prst="rect">
                <a:avLst/>
              </a:prstGeom>
              <a:blipFill>
                <a:blip r:embed="rId3"/>
                <a:stretch>
                  <a:fillRect l="-148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99296B9-4B74-7942-BE1E-C1B8DA02A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388" y="5108155"/>
            <a:ext cx="786751" cy="7747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4C94C-07A2-AA4D-948B-08A9A7124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57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B0FDE-BE4A-4941-BD7C-7C5ACC806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Rollout Encoder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117873F-8E39-C444-AE0E-DA977E763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480365"/>
            <a:ext cx="5333955" cy="4845545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F475EC6-51B4-EB46-AEED-CE4B09F13B6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68199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Step 1</a:t>
            </a:r>
          </a:p>
          <a:p>
            <a:pPr lvl="1"/>
            <a:r>
              <a:rPr lang="en-CA" dirty="0"/>
              <a:t>Imagine future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A4685F-A191-C24B-A8D5-FF99CD53BF3F}"/>
              </a:ext>
            </a:extLst>
          </p:cNvPr>
          <p:cNvSpPr/>
          <p:nvPr/>
        </p:nvSpPr>
        <p:spPr>
          <a:xfrm>
            <a:off x="9157446" y="1775012"/>
            <a:ext cx="1385047" cy="3039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9254C3-9333-E54A-B5F5-BBAC4F65D5CF}"/>
              </a:ext>
            </a:extLst>
          </p:cNvPr>
          <p:cNvSpPr/>
          <p:nvPr/>
        </p:nvSpPr>
        <p:spPr>
          <a:xfrm>
            <a:off x="9466729" y="4898371"/>
            <a:ext cx="1252817" cy="1511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2760A6-B92E-EC48-ACDF-6EF46CE03BEC}"/>
              </a:ext>
            </a:extLst>
          </p:cNvPr>
          <p:cNvSpPr/>
          <p:nvPr/>
        </p:nvSpPr>
        <p:spPr>
          <a:xfrm>
            <a:off x="7361499" y="1775012"/>
            <a:ext cx="1990845" cy="3039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A28FE8-0D6A-E94B-B665-9EB9296A7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388" y="5108155"/>
            <a:ext cx="786751" cy="7747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11033F6-870B-1746-BB59-E93ACBA2A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57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B0FDE-BE4A-4941-BD7C-7C5ACC806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Rollout Encoder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117873F-8E39-C444-AE0E-DA977E763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480365"/>
            <a:ext cx="5333955" cy="4845545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F475EC6-51B4-EB46-AEED-CE4B09F13B6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68199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Step 1</a:t>
            </a:r>
          </a:p>
          <a:p>
            <a:pPr lvl="1"/>
            <a:r>
              <a:rPr lang="en-CA" dirty="0"/>
              <a:t>Imagine future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A4685F-A191-C24B-A8D5-FF99CD53BF3F}"/>
              </a:ext>
            </a:extLst>
          </p:cNvPr>
          <p:cNvSpPr/>
          <p:nvPr/>
        </p:nvSpPr>
        <p:spPr>
          <a:xfrm>
            <a:off x="9062978" y="1775012"/>
            <a:ext cx="1479516" cy="3039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9254C3-9333-E54A-B5F5-BBAC4F65D5CF}"/>
              </a:ext>
            </a:extLst>
          </p:cNvPr>
          <p:cNvSpPr/>
          <p:nvPr/>
        </p:nvSpPr>
        <p:spPr>
          <a:xfrm>
            <a:off x="9466729" y="4898371"/>
            <a:ext cx="1252817" cy="1511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154374-1FC1-794D-A0E3-D6451A1A3F8B}"/>
              </a:ext>
            </a:extLst>
          </p:cNvPr>
          <p:cNvSpPr/>
          <p:nvPr/>
        </p:nvSpPr>
        <p:spPr>
          <a:xfrm>
            <a:off x="7361499" y="1775012"/>
            <a:ext cx="1990845" cy="1859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0BD775-6338-D04B-937D-390678CE85FA}"/>
              </a:ext>
            </a:extLst>
          </p:cNvPr>
          <p:cNvSpPr/>
          <p:nvPr/>
        </p:nvSpPr>
        <p:spPr>
          <a:xfrm>
            <a:off x="8162672" y="3294529"/>
            <a:ext cx="144201" cy="526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2633FA-57C8-3149-B696-76EC93BE8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388" y="5108155"/>
            <a:ext cx="786751" cy="7747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8112B4-4103-6B4F-98CC-119BF4CB7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7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B0FDE-BE4A-4941-BD7C-7C5ACC806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Rollout Encoder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117873F-8E39-C444-AE0E-DA977E763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480365"/>
            <a:ext cx="5333955" cy="4845545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F475EC6-51B4-EB46-AEED-CE4B09F13B6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68199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Step 1</a:t>
            </a:r>
          </a:p>
          <a:p>
            <a:pPr lvl="1"/>
            <a:r>
              <a:rPr lang="en-CA" dirty="0"/>
              <a:t>Imagine future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A4685F-A191-C24B-A8D5-FF99CD53BF3F}"/>
              </a:ext>
            </a:extLst>
          </p:cNvPr>
          <p:cNvSpPr/>
          <p:nvPr/>
        </p:nvSpPr>
        <p:spPr>
          <a:xfrm>
            <a:off x="9062978" y="1775012"/>
            <a:ext cx="1479516" cy="3039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9254C3-9333-E54A-B5F5-BBAC4F65D5CF}"/>
              </a:ext>
            </a:extLst>
          </p:cNvPr>
          <p:cNvSpPr/>
          <p:nvPr/>
        </p:nvSpPr>
        <p:spPr>
          <a:xfrm>
            <a:off x="9466729" y="4898371"/>
            <a:ext cx="1252817" cy="1511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FD73-F8EA-C54A-943D-7ADC927E1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388" y="5108155"/>
            <a:ext cx="786751" cy="7747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7930FB-E42F-7945-99B7-D060603AC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04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B0FDE-BE4A-4941-BD7C-7C5ACC806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Rollout Encoder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117873F-8E39-C444-AE0E-DA977E763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480365"/>
            <a:ext cx="5333955" cy="4845545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E5F77A-BDAD-7E46-92DC-6ADB88AE79B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68199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Step 2</a:t>
            </a:r>
          </a:p>
          <a:p>
            <a:pPr lvl="1"/>
            <a:r>
              <a:rPr lang="en-CA" dirty="0"/>
              <a:t>Encode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6E83BD-AAA1-494B-B31E-84340A80C95C}"/>
              </a:ext>
            </a:extLst>
          </p:cNvPr>
          <p:cNvSpPr/>
          <p:nvPr/>
        </p:nvSpPr>
        <p:spPr>
          <a:xfrm>
            <a:off x="9466729" y="4898371"/>
            <a:ext cx="1252817" cy="1511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5D52F0-5417-B74E-8955-53D73039D28B}"/>
              </a:ext>
            </a:extLst>
          </p:cNvPr>
          <p:cNvSpPr/>
          <p:nvPr/>
        </p:nvSpPr>
        <p:spPr>
          <a:xfrm>
            <a:off x="9162354" y="2114729"/>
            <a:ext cx="1252817" cy="2699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0BD599-5AC8-0543-99FF-EE871C5BF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388" y="5108155"/>
            <a:ext cx="786751" cy="7747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A5C1FD-663C-2B4E-AC82-705474506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49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B0FDE-BE4A-4941-BD7C-7C5ACC806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Rollout Encoder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117873F-8E39-C444-AE0E-DA977E763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480365"/>
            <a:ext cx="5333955" cy="4845545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E5F77A-BDAD-7E46-92DC-6ADB88AE79B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4931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Step 2</a:t>
            </a:r>
          </a:p>
          <a:p>
            <a:pPr lvl="1"/>
            <a:r>
              <a:rPr lang="en-CA" dirty="0"/>
              <a:t>Encode</a:t>
            </a:r>
          </a:p>
          <a:p>
            <a:pPr lvl="1"/>
            <a:r>
              <a:rPr lang="en-CA" dirty="0"/>
              <a:t>Pass through CNN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6E83BD-AAA1-494B-B31E-84340A80C95C}"/>
              </a:ext>
            </a:extLst>
          </p:cNvPr>
          <p:cNvSpPr/>
          <p:nvPr/>
        </p:nvSpPr>
        <p:spPr>
          <a:xfrm>
            <a:off x="9466729" y="4898371"/>
            <a:ext cx="1252817" cy="1511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5D52F0-5417-B74E-8955-53D73039D28B}"/>
              </a:ext>
            </a:extLst>
          </p:cNvPr>
          <p:cNvSpPr/>
          <p:nvPr/>
        </p:nvSpPr>
        <p:spPr>
          <a:xfrm>
            <a:off x="9352344" y="2114729"/>
            <a:ext cx="1085977" cy="2699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687B86-4D82-934A-9AF6-2D623E72F688}"/>
              </a:ext>
            </a:extLst>
          </p:cNvPr>
          <p:cNvSpPr txBox="1"/>
          <p:nvPr/>
        </p:nvSpPr>
        <p:spPr>
          <a:xfrm>
            <a:off x="9466729" y="2836228"/>
            <a:ext cx="70605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CNN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56DF5B-E151-0047-8693-E97126DC472D}"/>
              </a:ext>
            </a:extLst>
          </p:cNvPr>
          <p:cNvSpPr/>
          <p:nvPr/>
        </p:nvSpPr>
        <p:spPr>
          <a:xfrm>
            <a:off x="9162354" y="3761771"/>
            <a:ext cx="1252817" cy="1052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0E4651-2C3A-C64F-80FC-27A557BAD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388" y="5108155"/>
            <a:ext cx="786751" cy="7747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193FF-8AD3-F242-9729-7D93E5EC8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36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B0FDE-BE4A-4941-BD7C-7C5ACC806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Rollout Encoder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117873F-8E39-C444-AE0E-DA977E763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480365"/>
            <a:ext cx="5333955" cy="4845545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6E83BD-AAA1-494B-B31E-84340A80C95C}"/>
              </a:ext>
            </a:extLst>
          </p:cNvPr>
          <p:cNvSpPr/>
          <p:nvPr/>
        </p:nvSpPr>
        <p:spPr>
          <a:xfrm>
            <a:off x="9466729" y="4898371"/>
            <a:ext cx="1252817" cy="1511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513F69-8B90-B144-8B96-79C0B9EC4E73}"/>
              </a:ext>
            </a:extLst>
          </p:cNvPr>
          <p:cNvSpPr/>
          <p:nvPr/>
        </p:nvSpPr>
        <p:spPr>
          <a:xfrm>
            <a:off x="9185504" y="3302183"/>
            <a:ext cx="1252817" cy="1511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E5510C1-60E1-C447-A57C-A72982E28A2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4931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Step 2</a:t>
            </a:r>
          </a:p>
          <a:p>
            <a:pPr lvl="1"/>
            <a:r>
              <a:rPr lang="en-CA" dirty="0"/>
              <a:t>Encode</a:t>
            </a:r>
          </a:p>
          <a:p>
            <a:pPr lvl="1"/>
            <a:r>
              <a:rPr lang="en-CA" dirty="0"/>
              <a:t>Pass through CNN</a:t>
            </a:r>
            <a:endParaRPr lang="en-US" dirty="0"/>
          </a:p>
          <a:p>
            <a:pPr lvl="1"/>
            <a:r>
              <a:rPr lang="en-CA" dirty="0"/>
              <a:t>Pass through LSTM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B245BC-D54C-0F42-AA53-FA63987D3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388" y="5108155"/>
            <a:ext cx="786751" cy="7747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E1F27-DF4D-CA47-A6BA-60BD3D04D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199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B0FDE-BE4A-4941-BD7C-7C5ACC806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Rollout Encoder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117873F-8E39-C444-AE0E-DA977E763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480365"/>
            <a:ext cx="5333955" cy="4845545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6E83BD-AAA1-494B-B31E-84340A80C95C}"/>
              </a:ext>
            </a:extLst>
          </p:cNvPr>
          <p:cNvSpPr/>
          <p:nvPr/>
        </p:nvSpPr>
        <p:spPr>
          <a:xfrm>
            <a:off x="9466729" y="4898371"/>
            <a:ext cx="1252817" cy="1511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513F69-8B90-B144-8B96-79C0B9EC4E73}"/>
              </a:ext>
            </a:extLst>
          </p:cNvPr>
          <p:cNvSpPr/>
          <p:nvPr/>
        </p:nvSpPr>
        <p:spPr>
          <a:xfrm>
            <a:off x="9340770" y="3275638"/>
            <a:ext cx="1097551" cy="1511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BE716B-C462-9948-9742-65DE8C4FFA88}"/>
              </a:ext>
            </a:extLst>
          </p:cNvPr>
          <p:cNvSpPr txBox="1"/>
          <p:nvPr/>
        </p:nvSpPr>
        <p:spPr>
          <a:xfrm>
            <a:off x="9479666" y="3961012"/>
            <a:ext cx="70605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CNN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98DB003-DA87-9D4B-94E6-CA9A4D42BAC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4931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Step 2</a:t>
            </a:r>
          </a:p>
          <a:p>
            <a:pPr lvl="1"/>
            <a:r>
              <a:rPr lang="en-CA" dirty="0"/>
              <a:t>Encode</a:t>
            </a:r>
          </a:p>
          <a:p>
            <a:pPr lvl="1"/>
            <a:r>
              <a:rPr lang="en-CA" dirty="0"/>
              <a:t>Pass through CNN</a:t>
            </a:r>
            <a:endParaRPr lang="en-US" dirty="0"/>
          </a:p>
          <a:p>
            <a:pPr lvl="1"/>
            <a:r>
              <a:rPr lang="en-CA" dirty="0"/>
              <a:t>Pass through LSTM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84F332-7E56-FC4A-AECC-149958FF4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388" y="5108155"/>
            <a:ext cx="786751" cy="7747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DB6F1-4B30-DA41-A707-028CC8049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11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5EB89-D9CF-8E48-924F-A1D431940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C7AC596-653A-E14F-B940-9E2800C9BC83}"/>
                  </a:ext>
                </a:extLst>
              </p:cNvPr>
              <p:cNvSpPr/>
              <p:nvPr/>
            </p:nvSpPr>
            <p:spPr>
              <a:xfrm>
                <a:off x="7203639" y="1696866"/>
                <a:ext cx="374576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lang="en-CA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CA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2800" b="1" i="1" smtClean="0">
                              <a:solidFill>
                                <a:srgbClr val="1415C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1" i="1">
                              <a:solidFill>
                                <a:srgbClr val="1415C2"/>
                              </a:solidFill>
                              <a:latin typeface="Cambria Math" panose="02040503050406030204" pitchFamily="18" charset="0"/>
                            </a:rPr>
                            <m:t>𝝍</m:t>
                          </m:r>
                        </m:e>
                        <m:sup>
                          <m:r>
                            <a:rPr lang="en-CA" sz="2800" i="1">
                              <a:solidFill>
                                <a:srgbClr val="1415C2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sSup>
                        <m:sSupPr>
                          <m:ctrlPr>
                            <a:rPr lang="en-CA" sz="28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sz="28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CA" sz="2800" b="1" i="1">
                          <a:latin typeface="Cambria Math" panose="02040503050406030204" pitchFamily="18" charset="0"/>
                        </a:rPr>
                        <m:t>𝒘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C7AC596-653A-E14F-B940-9E2800C9BC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3639" y="1696866"/>
                <a:ext cx="3745769" cy="523220"/>
              </a:xfrm>
              <a:prstGeom prst="rect">
                <a:avLst/>
              </a:prstGeom>
              <a:blipFill>
                <a:blip r:embed="rId2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4016F28-AE8C-894A-BD88-88887768E6E0}"/>
              </a:ext>
            </a:extLst>
          </p:cNvPr>
          <p:cNvSpPr txBox="1"/>
          <p:nvPr/>
        </p:nvSpPr>
        <p:spPr>
          <a:xfrm>
            <a:off x="838199" y="1690688"/>
            <a:ext cx="61286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Successor Features for Transfer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Value function representation that decouples dynamics from rewards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Integrates transfer into RL framework </a:t>
            </a:r>
          </a:p>
          <a:p>
            <a:endParaRPr lang="en-US" sz="28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E5C15E-187A-1B49-A603-BE9D15DD05CF}"/>
              </a:ext>
            </a:extLst>
          </p:cNvPr>
          <p:cNvSpPr txBox="1"/>
          <p:nvPr/>
        </p:nvSpPr>
        <p:spPr>
          <a:xfrm>
            <a:off x="8774619" y="2228313"/>
            <a:ext cx="2174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415C2"/>
                </a:solidFill>
              </a:rPr>
              <a:t>Successor features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DCBA6-8973-1044-A363-1F7C7255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9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B0FDE-BE4A-4941-BD7C-7C5ACC806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Rollout Encoder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117873F-8E39-C444-AE0E-DA977E763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480365"/>
            <a:ext cx="5333955" cy="4845545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6E83BD-AAA1-494B-B31E-84340A80C95C}"/>
              </a:ext>
            </a:extLst>
          </p:cNvPr>
          <p:cNvSpPr/>
          <p:nvPr/>
        </p:nvSpPr>
        <p:spPr>
          <a:xfrm>
            <a:off x="9466729" y="4898371"/>
            <a:ext cx="1252817" cy="1511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5CDFE-E4A8-C848-94B1-B807F7DB466B}"/>
              </a:ext>
            </a:extLst>
          </p:cNvPr>
          <p:cNvSpPr/>
          <p:nvPr/>
        </p:nvSpPr>
        <p:spPr>
          <a:xfrm>
            <a:off x="9873205" y="4340506"/>
            <a:ext cx="565116" cy="446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7E80C9F-9D29-AF4B-82D1-76E7B2722AB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4931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Step 2</a:t>
            </a:r>
          </a:p>
          <a:p>
            <a:pPr lvl="1"/>
            <a:r>
              <a:rPr lang="en-CA" dirty="0"/>
              <a:t>Encode</a:t>
            </a:r>
          </a:p>
          <a:p>
            <a:pPr lvl="1"/>
            <a:r>
              <a:rPr lang="en-CA" dirty="0"/>
              <a:t>Pass through CNN</a:t>
            </a:r>
            <a:endParaRPr lang="en-US" dirty="0"/>
          </a:p>
          <a:p>
            <a:pPr lvl="1"/>
            <a:r>
              <a:rPr lang="en-CA" dirty="0"/>
              <a:t>Pass through LSTM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D0B753-FEB9-674B-AFC4-3E056453D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388" y="5108155"/>
            <a:ext cx="786751" cy="7747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953DA-B82A-4048-A010-93070D2B0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9857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B0FDE-BE4A-4941-BD7C-7C5ACC806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Rollout Encoder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117873F-8E39-C444-AE0E-DA977E763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480365"/>
            <a:ext cx="5333955" cy="4845545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6E83BD-AAA1-494B-B31E-84340A80C95C}"/>
              </a:ext>
            </a:extLst>
          </p:cNvPr>
          <p:cNvSpPr/>
          <p:nvPr/>
        </p:nvSpPr>
        <p:spPr>
          <a:xfrm>
            <a:off x="9466729" y="4898371"/>
            <a:ext cx="1252817" cy="1511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4013203-EF8D-0747-9923-88398885CCB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4931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Step 2</a:t>
            </a:r>
          </a:p>
          <a:p>
            <a:pPr lvl="1"/>
            <a:r>
              <a:rPr lang="en-CA" dirty="0"/>
              <a:t>Encode</a:t>
            </a:r>
          </a:p>
          <a:p>
            <a:pPr lvl="1"/>
            <a:r>
              <a:rPr lang="en-CA" dirty="0"/>
              <a:t>Pass through CNN</a:t>
            </a:r>
            <a:endParaRPr lang="en-US" dirty="0"/>
          </a:p>
          <a:p>
            <a:pPr lvl="1"/>
            <a:r>
              <a:rPr lang="en-CA" dirty="0"/>
              <a:t>Pass through LSTM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A66778-585A-864B-A4EA-B2FE48148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388" y="5108155"/>
            <a:ext cx="786751" cy="7747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17908-754B-2244-89B1-4C42EB299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56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B0FDE-BE4A-4941-BD7C-7C5ACC806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Rollout Encoder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117873F-8E39-C444-AE0E-DA977E763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480365"/>
            <a:ext cx="5333955" cy="4845545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1E825CF-C3FF-A24C-A5D7-80619035176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4931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Step 2</a:t>
            </a:r>
          </a:p>
          <a:p>
            <a:pPr lvl="1"/>
            <a:r>
              <a:rPr lang="en-CA" dirty="0"/>
              <a:t>Encode</a:t>
            </a:r>
          </a:p>
          <a:p>
            <a:pPr lvl="1"/>
            <a:r>
              <a:rPr lang="en-CA" dirty="0"/>
              <a:t>Pass through CNN</a:t>
            </a:r>
            <a:endParaRPr lang="en-US" dirty="0"/>
          </a:p>
          <a:p>
            <a:pPr lvl="1"/>
            <a:r>
              <a:rPr lang="en-CA" dirty="0"/>
              <a:t>Pass through LSTM</a:t>
            </a:r>
          </a:p>
          <a:p>
            <a:pPr lvl="1"/>
            <a:r>
              <a:rPr lang="en-CA" dirty="0"/>
              <a:t>Obtain Rollout Encoding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105203-E89C-224E-BC24-0DDBE4F64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388" y="5108155"/>
            <a:ext cx="786751" cy="7747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A81693-B348-4E44-841D-B66971CA3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36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22529-9AED-C746-966C-3F516D71F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Rollout Encoder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B073C3-6768-BB4F-AB5B-742507CE8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7D3AA3-1CB0-4349-9CE4-30004D330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45" y="1493862"/>
            <a:ext cx="11014710" cy="45382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460B8E-F4E7-D247-9730-F708C05C102F}"/>
              </a:ext>
            </a:extLst>
          </p:cNvPr>
          <p:cNvSpPr/>
          <p:nvPr/>
        </p:nvSpPr>
        <p:spPr>
          <a:xfrm>
            <a:off x="3262184" y="1691131"/>
            <a:ext cx="3496963" cy="4341390"/>
          </a:xfrm>
          <a:prstGeom prst="rect">
            <a:avLst/>
          </a:prstGeom>
          <a:solidFill>
            <a:srgbClr val="8FAADC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445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22529-9AED-C746-966C-3F516D71F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Rollout Encoder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B073C3-6768-BB4F-AB5B-742507CE8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7D3AA3-1CB0-4349-9CE4-30004D330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45" y="1493862"/>
            <a:ext cx="11014710" cy="45382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C95F50-19A7-AE4B-8BA3-7471F3DD554F}"/>
              </a:ext>
            </a:extLst>
          </p:cNvPr>
          <p:cNvSpPr/>
          <p:nvPr/>
        </p:nvSpPr>
        <p:spPr>
          <a:xfrm>
            <a:off x="6907427" y="1690910"/>
            <a:ext cx="4695928" cy="4341390"/>
          </a:xfrm>
          <a:prstGeom prst="rect">
            <a:avLst/>
          </a:prstGeom>
          <a:solidFill>
            <a:srgbClr val="8FAADC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641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C0B6B-A4A8-8B4A-92AF-5D39C8CE9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Aggregate rollout encodings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E80FCE-B63A-674C-B1EA-08A738C019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242"/>
          <a:stretch/>
        </p:blipFill>
        <p:spPr>
          <a:xfrm>
            <a:off x="838201" y="1406599"/>
            <a:ext cx="3840126" cy="4533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324D0C-5211-A74D-8900-41AE53CC3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788" y="4943055"/>
            <a:ext cx="786751" cy="7747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D453B-54F8-384C-8B34-9DDA1E4D0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3736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C0B6B-A4A8-8B4A-92AF-5D39C8CE9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Aggregate rollout encodings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E80FCE-B63A-674C-B1EA-08A738C019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494"/>
          <a:stretch/>
        </p:blipFill>
        <p:spPr>
          <a:xfrm>
            <a:off x="838200" y="1406599"/>
            <a:ext cx="5924107" cy="4533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5F8903-E5A1-D343-A939-97597B535A9A}"/>
              </a:ext>
            </a:extLst>
          </p:cNvPr>
          <p:cNvSpPr/>
          <p:nvPr/>
        </p:nvSpPr>
        <p:spPr>
          <a:xfrm>
            <a:off x="5241851" y="2211572"/>
            <a:ext cx="2073349" cy="37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0990C2-8312-9E41-B95C-2F611C1040AD}"/>
              </a:ext>
            </a:extLst>
          </p:cNvPr>
          <p:cNvSpPr/>
          <p:nvPr/>
        </p:nvSpPr>
        <p:spPr>
          <a:xfrm>
            <a:off x="6361814" y="2583712"/>
            <a:ext cx="2073349" cy="8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A0DA99-241F-434F-9E26-81B6D15B35C8}"/>
              </a:ext>
            </a:extLst>
          </p:cNvPr>
          <p:cNvSpPr/>
          <p:nvPr/>
        </p:nvSpPr>
        <p:spPr>
          <a:xfrm>
            <a:off x="6096000" y="4915787"/>
            <a:ext cx="2073349" cy="8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722A55-5D4F-5344-B1B0-DE1D8269C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788" y="4943055"/>
            <a:ext cx="786751" cy="7747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A6F6F-B72F-D543-A327-FCAFC8ED5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077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C0B6B-A4A8-8B4A-92AF-5D39C8CE9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Aggregate rollout encodings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E80FCE-B63A-674C-B1EA-08A738C019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075"/>
          <a:stretch/>
        </p:blipFill>
        <p:spPr>
          <a:xfrm>
            <a:off x="838199" y="1406599"/>
            <a:ext cx="6838507" cy="4533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64688E-33F4-DD45-BD4D-29056E7686B9}"/>
              </a:ext>
            </a:extLst>
          </p:cNvPr>
          <p:cNvSpPr/>
          <p:nvPr/>
        </p:nvSpPr>
        <p:spPr>
          <a:xfrm>
            <a:off x="6361814" y="1616149"/>
            <a:ext cx="2073349" cy="1860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4AA8BB-153D-9B41-853F-7F274DE00816}"/>
              </a:ext>
            </a:extLst>
          </p:cNvPr>
          <p:cNvSpPr/>
          <p:nvPr/>
        </p:nvSpPr>
        <p:spPr>
          <a:xfrm>
            <a:off x="6096000" y="4915787"/>
            <a:ext cx="2073349" cy="1024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694CAA-B8A8-BC4C-A3E3-63CC7999B77D}"/>
              </a:ext>
            </a:extLst>
          </p:cNvPr>
          <p:cNvSpPr/>
          <p:nvPr/>
        </p:nvSpPr>
        <p:spPr>
          <a:xfrm>
            <a:off x="5241851" y="2211572"/>
            <a:ext cx="2073349" cy="37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032BA79-0284-CC42-B48F-0AB3DD2BF345}"/>
                  </a:ext>
                </a:extLst>
              </p:cNvPr>
              <p:cNvSpPr txBox="1"/>
              <p:nvPr/>
            </p:nvSpPr>
            <p:spPr>
              <a:xfrm>
                <a:off x="6798200" y="2546442"/>
                <a:ext cx="3796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One rollout for each action in set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032BA79-0284-CC42-B48F-0AB3DD2BF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8200" y="2546442"/>
                <a:ext cx="3796205" cy="369332"/>
              </a:xfrm>
              <a:prstGeom prst="rect">
                <a:avLst/>
              </a:prstGeom>
              <a:blipFill>
                <a:blip r:embed="rId3"/>
                <a:stretch>
                  <a:fillRect l="-1000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DD635151-586D-3649-8425-FB2C40C00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788" y="4943055"/>
            <a:ext cx="786751" cy="7747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B24535C-BE93-6141-B23B-6A4EF3B30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7511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C0B6B-A4A8-8B4A-92AF-5D39C8CE9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Aggregate rollout encodings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E80FCE-B63A-674C-B1EA-08A738C019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196"/>
          <a:stretch/>
        </p:blipFill>
        <p:spPr>
          <a:xfrm>
            <a:off x="838200" y="1406599"/>
            <a:ext cx="6827874" cy="4533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64688E-33F4-DD45-BD4D-29056E7686B9}"/>
              </a:ext>
            </a:extLst>
          </p:cNvPr>
          <p:cNvSpPr/>
          <p:nvPr/>
        </p:nvSpPr>
        <p:spPr>
          <a:xfrm>
            <a:off x="6361814" y="1690689"/>
            <a:ext cx="2073349" cy="1786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694CAA-B8A8-BC4C-A3E3-63CC7999B77D}"/>
              </a:ext>
            </a:extLst>
          </p:cNvPr>
          <p:cNvSpPr/>
          <p:nvPr/>
        </p:nvSpPr>
        <p:spPr>
          <a:xfrm>
            <a:off x="5241851" y="2211572"/>
            <a:ext cx="2073349" cy="37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ED8008-01F9-D344-B943-99ECD4EC9BF2}"/>
              </a:ext>
            </a:extLst>
          </p:cNvPr>
          <p:cNvSpPr/>
          <p:nvPr/>
        </p:nvSpPr>
        <p:spPr>
          <a:xfrm>
            <a:off x="7398488" y="5273749"/>
            <a:ext cx="424415" cy="850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F5DE18-DF5B-FB43-9E02-FF87D9085376}"/>
              </a:ext>
            </a:extLst>
          </p:cNvPr>
          <p:cNvSpPr/>
          <p:nvPr/>
        </p:nvSpPr>
        <p:spPr>
          <a:xfrm>
            <a:off x="6096000" y="4915787"/>
            <a:ext cx="2073349" cy="1024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3F9CD8-2AF0-2747-B78A-5A35DEC5C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788" y="4943055"/>
            <a:ext cx="786751" cy="7747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71AB58-CBB4-1645-89D0-D56AAC48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174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C0B6B-A4A8-8B4A-92AF-5D39C8CE9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Aggregate rollout encodings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E80FCE-B63A-674C-B1EA-08A738C01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06599"/>
            <a:ext cx="8775700" cy="4533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D164F4-6197-504D-B99D-B3C927A65D1C}"/>
              </a:ext>
            </a:extLst>
          </p:cNvPr>
          <p:cNvSpPr/>
          <p:nvPr/>
        </p:nvSpPr>
        <p:spPr>
          <a:xfrm>
            <a:off x="7967330" y="2124703"/>
            <a:ext cx="2073349" cy="3935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C9E1D-4592-A246-8168-013E4A547AF6}"/>
              </a:ext>
            </a:extLst>
          </p:cNvPr>
          <p:cNvSpPr/>
          <p:nvPr/>
        </p:nvSpPr>
        <p:spPr>
          <a:xfrm>
            <a:off x="7396713" y="5337544"/>
            <a:ext cx="1109331" cy="478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C956E1-6837-3848-9961-0966446A294A}"/>
              </a:ext>
            </a:extLst>
          </p:cNvPr>
          <p:cNvSpPr/>
          <p:nvPr/>
        </p:nvSpPr>
        <p:spPr>
          <a:xfrm>
            <a:off x="5199321" y="1903228"/>
            <a:ext cx="1499192" cy="625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CBF8C4-D8AD-8940-9C5B-D4FD7AFC1EFE}"/>
              </a:ext>
            </a:extLst>
          </p:cNvPr>
          <p:cNvSpPr/>
          <p:nvPr/>
        </p:nvSpPr>
        <p:spPr>
          <a:xfrm>
            <a:off x="6096000" y="4915787"/>
            <a:ext cx="2073349" cy="1024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39502C-F492-F34C-8DD7-2C3AC3A82C9F}"/>
              </a:ext>
            </a:extLst>
          </p:cNvPr>
          <p:cNvSpPr/>
          <p:nvPr/>
        </p:nvSpPr>
        <p:spPr>
          <a:xfrm>
            <a:off x="6930655" y="1690688"/>
            <a:ext cx="2073349" cy="941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D787E4-B684-9745-B049-B550D3873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788" y="4943055"/>
            <a:ext cx="786751" cy="7747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5A4D79F-23AE-D445-9A15-C0250A081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8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649F9-3CC2-6543-B5DA-2FFA62C8B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6786" y="2412514"/>
            <a:ext cx="9198429" cy="853849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Imagination-Augmented Agents for Deep Reinforcement Learning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406FA41-324F-284D-A218-E537CB1C724D}"/>
              </a:ext>
            </a:extLst>
          </p:cNvPr>
          <p:cNvSpPr txBox="1">
            <a:spLocks/>
          </p:cNvSpPr>
          <p:nvPr/>
        </p:nvSpPr>
        <p:spPr>
          <a:xfrm>
            <a:off x="5207000" y="4676432"/>
            <a:ext cx="1778000" cy="588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Feb 2018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F1BB426-2FB6-1845-9D8B-AB1182B7B5DA}"/>
              </a:ext>
            </a:extLst>
          </p:cNvPr>
          <p:cNvSpPr txBox="1">
            <a:spLocks/>
          </p:cNvSpPr>
          <p:nvPr/>
        </p:nvSpPr>
        <p:spPr>
          <a:xfrm>
            <a:off x="4480560" y="3510839"/>
            <a:ext cx="3230880" cy="1368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Théophane Weber et. al.</a:t>
            </a:r>
          </a:p>
          <a:p>
            <a:r>
              <a:rPr lang="en-US" dirty="0"/>
              <a:t>DeepMind</a:t>
            </a:r>
            <a:r>
              <a:rPr lang="en-US" i="1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3A3B44-06B6-8745-B14C-8E2B982A8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7543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C0B6B-A4A8-8B4A-92AF-5D39C8CE9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Aggregate rollout encodings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E80FCE-B63A-674C-B1EA-08A738C01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06599"/>
            <a:ext cx="8775700" cy="4533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D164F4-6197-504D-B99D-B3C927A65D1C}"/>
              </a:ext>
            </a:extLst>
          </p:cNvPr>
          <p:cNvSpPr/>
          <p:nvPr/>
        </p:nvSpPr>
        <p:spPr>
          <a:xfrm>
            <a:off x="7967330" y="2124703"/>
            <a:ext cx="2073349" cy="3935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C9E1D-4592-A246-8168-013E4A547AF6}"/>
              </a:ext>
            </a:extLst>
          </p:cNvPr>
          <p:cNvSpPr/>
          <p:nvPr/>
        </p:nvSpPr>
        <p:spPr>
          <a:xfrm>
            <a:off x="7396713" y="5337544"/>
            <a:ext cx="1109331" cy="478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C333EB-36AE-8D4A-A693-70AE57AF40C7}"/>
              </a:ext>
            </a:extLst>
          </p:cNvPr>
          <p:cNvSpPr/>
          <p:nvPr/>
        </p:nvSpPr>
        <p:spPr>
          <a:xfrm>
            <a:off x="6096000" y="4915787"/>
            <a:ext cx="2073349" cy="1024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153656-76F6-8049-8866-663526129D1E}"/>
              </a:ext>
            </a:extLst>
          </p:cNvPr>
          <p:cNvSpPr/>
          <p:nvPr/>
        </p:nvSpPr>
        <p:spPr>
          <a:xfrm>
            <a:off x="6930655" y="1690688"/>
            <a:ext cx="2073349" cy="941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BE4A3F-7F75-144F-BE2B-BD7EB6FC3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788" y="4943055"/>
            <a:ext cx="786751" cy="7747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3C5D38-AB63-314F-ABA9-A8FCA126D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874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C0B6B-A4A8-8B4A-92AF-5D39C8CE9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Aggregate rollout encodings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E80FCE-B63A-674C-B1EA-08A738C01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06599"/>
            <a:ext cx="8775700" cy="4533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C7108A-17A2-AB4F-B090-8B4BCACF9A3F}"/>
              </a:ext>
            </a:extLst>
          </p:cNvPr>
          <p:cNvSpPr/>
          <p:nvPr/>
        </p:nvSpPr>
        <p:spPr>
          <a:xfrm>
            <a:off x="6096001" y="4915786"/>
            <a:ext cx="1890532" cy="327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F18EFF-0814-254E-A3E5-9D96922FF46F}"/>
              </a:ext>
            </a:extLst>
          </p:cNvPr>
          <p:cNvSpPr/>
          <p:nvPr/>
        </p:nvSpPr>
        <p:spPr>
          <a:xfrm>
            <a:off x="6597445" y="5152103"/>
            <a:ext cx="1022555" cy="1258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E68D23-8AF3-6C4E-BF77-F1D6E42293FE}"/>
              </a:ext>
            </a:extLst>
          </p:cNvPr>
          <p:cNvSpPr/>
          <p:nvPr/>
        </p:nvSpPr>
        <p:spPr>
          <a:xfrm>
            <a:off x="8259097" y="2143432"/>
            <a:ext cx="1811875" cy="3401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EA0E49-A726-DF4A-BF0C-68BBCD960296}"/>
              </a:ext>
            </a:extLst>
          </p:cNvPr>
          <p:cNvSpPr/>
          <p:nvPr/>
        </p:nvSpPr>
        <p:spPr>
          <a:xfrm>
            <a:off x="7475255" y="5311234"/>
            <a:ext cx="1022555" cy="1258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210259-5397-5D4C-B9E6-7E41D5F8A299}"/>
              </a:ext>
            </a:extLst>
          </p:cNvPr>
          <p:cNvSpPr/>
          <p:nvPr/>
        </p:nvSpPr>
        <p:spPr>
          <a:xfrm>
            <a:off x="6930655" y="1690688"/>
            <a:ext cx="2073349" cy="941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D94B6E-C37F-FF46-8EA2-A263AD921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788" y="4943055"/>
            <a:ext cx="786751" cy="7747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70156E-124A-074F-B497-072DA88A4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465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C0B6B-A4A8-8B4A-92AF-5D39C8CE9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Aggregate rollout encodings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E80FCE-B63A-674C-B1EA-08A738C01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06599"/>
            <a:ext cx="8775700" cy="4533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C7108A-17A2-AB4F-B090-8B4BCACF9A3F}"/>
              </a:ext>
            </a:extLst>
          </p:cNvPr>
          <p:cNvSpPr/>
          <p:nvPr/>
        </p:nvSpPr>
        <p:spPr>
          <a:xfrm>
            <a:off x="6096001" y="4915786"/>
            <a:ext cx="1890532" cy="327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F18EFF-0814-254E-A3E5-9D96922FF46F}"/>
              </a:ext>
            </a:extLst>
          </p:cNvPr>
          <p:cNvSpPr/>
          <p:nvPr/>
        </p:nvSpPr>
        <p:spPr>
          <a:xfrm>
            <a:off x="7401641" y="5388584"/>
            <a:ext cx="2084439" cy="8843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E68D23-8AF3-6C4E-BF77-F1D6E42293FE}"/>
              </a:ext>
            </a:extLst>
          </p:cNvPr>
          <p:cNvSpPr/>
          <p:nvPr/>
        </p:nvSpPr>
        <p:spPr>
          <a:xfrm>
            <a:off x="8259097" y="2143432"/>
            <a:ext cx="1811875" cy="3401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E16775-1523-0D4E-BAE7-5C5A3245A160}"/>
              </a:ext>
            </a:extLst>
          </p:cNvPr>
          <p:cNvSpPr/>
          <p:nvPr/>
        </p:nvSpPr>
        <p:spPr>
          <a:xfrm>
            <a:off x="6930655" y="1690688"/>
            <a:ext cx="2073349" cy="941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9AD851-4D72-CF4E-B65C-51EC7F368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788" y="4943055"/>
            <a:ext cx="786751" cy="774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0E3695-D1BE-324F-B169-B7CECF627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788" y="5184355"/>
            <a:ext cx="786751" cy="7747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3915F-8BF1-EC45-AE01-B4AFFE4E9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377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C0B6B-A4A8-8B4A-92AF-5D39C8CE9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Aggregate rollout encodings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E80FCE-B63A-674C-B1EA-08A738C01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06599"/>
            <a:ext cx="8775700" cy="4533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C7108A-17A2-AB4F-B090-8B4BCACF9A3F}"/>
              </a:ext>
            </a:extLst>
          </p:cNvPr>
          <p:cNvSpPr/>
          <p:nvPr/>
        </p:nvSpPr>
        <p:spPr>
          <a:xfrm>
            <a:off x="6096001" y="4915786"/>
            <a:ext cx="1890532" cy="327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20C01C-BF0A-7143-AB4A-B007005984D5}"/>
              </a:ext>
            </a:extLst>
          </p:cNvPr>
          <p:cNvSpPr/>
          <p:nvPr/>
        </p:nvSpPr>
        <p:spPr>
          <a:xfrm>
            <a:off x="8259097" y="2143433"/>
            <a:ext cx="1811875" cy="1285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75CD0B-16E9-AE44-9A92-C37AA5CE1065}"/>
              </a:ext>
            </a:extLst>
          </p:cNvPr>
          <p:cNvSpPr/>
          <p:nvPr/>
        </p:nvSpPr>
        <p:spPr>
          <a:xfrm>
            <a:off x="8190402" y="3310359"/>
            <a:ext cx="1811875" cy="1645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C771E8-4A8D-A741-B6F9-9629715E64BD}"/>
              </a:ext>
            </a:extLst>
          </p:cNvPr>
          <p:cNvSpPr txBox="1"/>
          <p:nvPr/>
        </p:nvSpPr>
        <p:spPr>
          <a:xfrm>
            <a:off x="8447403" y="4008014"/>
            <a:ext cx="70605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CNN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FC6A39-CBF5-7843-8F1E-5AA3BAFEC1B3}"/>
              </a:ext>
            </a:extLst>
          </p:cNvPr>
          <p:cNvSpPr/>
          <p:nvPr/>
        </p:nvSpPr>
        <p:spPr>
          <a:xfrm>
            <a:off x="6930655" y="1690688"/>
            <a:ext cx="2073349" cy="941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350237-B7B4-6F4C-852D-4AC49830ADA1}"/>
              </a:ext>
            </a:extLst>
          </p:cNvPr>
          <p:cNvSpPr txBox="1"/>
          <p:nvPr/>
        </p:nvSpPr>
        <p:spPr>
          <a:xfrm>
            <a:off x="9004004" y="4493346"/>
            <a:ext cx="3181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Model-Free Architecture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Multilayer CNN without FC layers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9E5056-9761-1946-AC82-93F53FBE0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788" y="5184355"/>
            <a:ext cx="786751" cy="77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A6437A-902A-CB44-844F-A8CB13868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788" y="4943055"/>
            <a:ext cx="786751" cy="7747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5833B-F210-6845-BD82-D0B46B970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586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C0B6B-A4A8-8B4A-92AF-5D39C8CE9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Aggregate rollout encodings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E80FCE-B63A-674C-B1EA-08A738C01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06599"/>
            <a:ext cx="8775700" cy="4533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C7108A-17A2-AB4F-B090-8B4BCACF9A3F}"/>
              </a:ext>
            </a:extLst>
          </p:cNvPr>
          <p:cNvSpPr/>
          <p:nvPr/>
        </p:nvSpPr>
        <p:spPr>
          <a:xfrm>
            <a:off x="6096001" y="4915786"/>
            <a:ext cx="1890532" cy="327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31F916-F5C3-FF40-AA93-77A58A5A6828}"/>
              </a:ext>
            </a:extLst>
          </p:cNvPr>
          <p:cNvSpPr/>
          <p:nvPr/>
        </p:nvSpPr>
        <p:spPr>
          <a:xfrm>
            <a:off x="8426245" y="2330245"/>
            <a:ext cx="1644727" cy="206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E42A02-E5A8-E147-8534-D2D8D65571D5}"/>
              </a:ext>
            </a:extLst>
          </p:cNvPr>
          <p:cNvSpPr/>
          <p:nvPr/>
        </p:nvSpPr>
        <p:spPr>
          <a:xfrm>
            <a:off x="8190402" y="3310359"/>
            <a:ext cx="1811875" cy="1645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66EF40-F8AA-3642-81FD-095F1F790528}"/>
              </a:ext>
            </a:extLst>
          </p:cNvPr>
          <p:cNvSpPr txBox="1"/>
          <p:nvPr/>
        </p:nvSpPr>
        <p:spPr>
          <a:xfrm>
            <a:off x="8447403" y="4008014"/>
            <a:ext cx="70605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CNN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40F61A-A024-2243-B707-91101F49FAB1}"/>
              </a:ext>
            </a:extLst>
          </p:cNvPr>
          <p:cNvSpPr/>
          <p:nvPr/>
        </p:nvSpPr>
        <p:spPr>
          <a:xfrm>
            <a:off x="6930655" y="1690688"/>
            <a:ext cx="1107213" cy="327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ECE259-40A3-AC4E-980B-F5DD606217E1}"/>
              </a:ext>
            </a:extLst>
          </p:cNvPr>
          <p:cNvSpPr/>
          <p:nvPr/>
        </p:nvSpPr>
        <p:spPr>
          <a:xfrm>
            <a:off x="7083189" y="1690687"/>
            <a:ext cx="1920134" cy="470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7FED15-019F-A04F-B433-DDD3BA5E1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788" y="5184355"/>
            <a:ext cx="786751" cy="774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BA8631-1262-B543-948C-BFF572077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788" y="4943055"/>
            <a:ext cx="786751" cy="7747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66805-737C-D645-8E7D-BF045CF58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775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C0B6B-A4A8-8B4A-92AF-5D39C8CE9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Aggregate rollout encodings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E80FCE-B63A-674C-B1EA-08A738C01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06599"/>
            <a:ext cx="8775700" cy="4533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C7108A-17A2-AB4F-B090-8B4BCACF9A3F}"/>
              </a:ext>
            </a:extLst>
          </p:cNvPr>
          <p:cNvSpPr/>
          <p:nvPr/>
        </p:nvSpPr>
        <p:spPr>
          <a:xfrm>
            <a:off x="6096001" y="4915786"/>
            <a:ext cx="1890532" cy="327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C34AA9-4D3C-F743-9793-3CCE615979A9}"/>
              </a:ext>
            </a:extLst>
          </p:cNvPr>
          <p:cNvSpPr/>
          <p:nvPr/>
        </p:nvSpPr>
        <p:spPr>
          <a:xfrm>
            <a:off x="8190402" y="3310359"/>
            <a:ext cx="1811875" cy="1645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1C6937-3C38-1F42-B1CB-D654267E9F86}"/>
              </a:ext>
            </a:extLst>
          </p:cNvPr>
          <p:cNvSpPr txBox="1"/>
          <p:nvPr/>
        </p:nvSpPr>
        <p:spPr>
          <a:xfrm>
            <a:off x="8447403" y="4008014"/>
            <a:ext cx="70605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CNN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11FE44-7A2E-FA44-AEFE-1CA2BA30EF83}"/>
              </a:ext>
            </a:extLst>
          </p:cNvPr>
          <p:cNvSpPr/>
          <p:nvPr/>
        </p:nvSpPr>
        <p:spPr>
          <a:xfrm>
            <a:off x="7083189" y="1690687"/>
            <a:ext cx="1920134" cy="470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709406-D53A-9047-B5D0-F0563089F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788" y="5184355"/>
            <a:ext cx="786751" cy="774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E73FC0-8FF5-D54F-9998-DDF8EC196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788" y="4943055"/>
            <a:ext cx="786751" cy="7747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CC20E-2BDF-0F4F-AB03-8FB6AC4B2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122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C0B6B-A4A8-8B4A-92AF-5D39C8CE9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Aggregate rollout encodings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E80FCE-B63A-674C-B1EA-08A738C01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06599"/>
            <a:ext cx="8775700" cy="4533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C7108A-17A2-AB4F-B090-8B4BCACF9A3F}"/>
              </a:ext>
            </a:extLst>
          </p:cNvPr>
          <p:cNvSpPr/>
          <p:nvPr/>
        </p:nvSpPr>
        <p:spPr>
          <a:xfrm>
            <a:off x="6096001" y="4915786"/>
            <a:ext cx="1890532" cy="327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C34AA9-4D3C-F743-9793-3CCE615979A9}"/>
              </a:ext>
            </a:extLst>
          </p:cNvPr>
          <p:cNvSpPr/>
          <p:nvPr/>
        </p:nvSpPr>
        <p:spPr>
          <a:xfrm>
            <a:off x="8190402" y="3310359"/>
            <a:ext cx="1811875" cy="1645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1C6937-3C38-1F42-B1CB-D654267E9F86}"/>
              </a:ext>
            </a:extLst>
          </p:cNvPr>
          <p:cNvSpPr txBox="1"/>
          <p:nvPr/>
        </p:nvSpPr>
        <p:spPr>
          <a:xfrm>
            <a:off x="8447403" y="4008014"/>
            <a:ext cx="70605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CNN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98762D-52F9-B24B-97B6-C2E1EF63CA74}"/>
              </a:ext>
            </a:extLst>
          </p:cNvPr>
          <p:cNvSpPr/>
          <p:nvPr/>
        </p:nvSpPr>
        <p:spPr>
          <a:xfrm>
            <a:off x="7083189" y="1690687"/>
            <a:ext cx="1920134" cy="470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D90BD2-BE88-204E-AA86-F1473D73ECD3}"/>
              </a:ext>
            </a:extLst>
          </p:cNvPr>
          <p:cNvSpPr txBox="1"/>
          <p:nvPr/>
        </p:nvSpPr>
        <p:spPr>
          <a:xfrm>
            <a:off x="7624689" y="1712635"/>
            <a:ext cx="89337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A06C88-BD41-FC44-96AA-53B3EF83513A}"/>
              </a:ext>
            </a:extLst>
          </p:cNvPr>
          <p:cNvSpPr txBox="1"/>
          <p:nvPr/>
        </p:nvSpPr>
        <p:spPr>
          <a:xfrm>
            <a:off x="8976664" y="1158637"/>
            <a:ext cx="2051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Concatenate and pass through FC Layer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1FC1EF-2754-C346-B48D-3EAD0C969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788" y="5184355"/>
            <a:ext cx="786751" cy="774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1BC20A-4A98-A541-A379-7E67FBE03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788" y="4943055"/>
            <a:ext cx="786751" cy="7747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71B99-AEC0-2B43-B3F7-7CC05C9B1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026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C0B6B-A4A8-8B4A-92AF-5D39C8CE9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Aggregate rollout encodings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E80FCE-B63A-674C-B1EA-08A738C01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06599"/>
            <a:ext cx="8775700" cy="4533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C7108A-17A2-AB4F-B090-8B4BCACF9A3F}"/>
              </a:ext>
            </a:extLst>
          </p:cNvPr>
          <p:cNvSpPr/>
          <p:nvPr/>
        </p:nvSpPr>
        <p:spPr>
          <a:xfrm>
            <a:off x="6096001" y="4915786"/>
            <a:ext cx="1890532" cy="327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C34AA9-4D3C-F743-9793-3CCE615979A9}"/>
              </a:ext>
            </a:extLst>
          </p:cNvPr>
          <p:cNvSpPr/>
          <p:nvPr/>
        </p:nvSpPr>
        <p:spPr>
          <a:xfrm>
            <a:off x="8190402" y="3310359"/>
            <a:ext cx="1811875" cy="1645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1C6937-3C38-1F42-B1CB-D654267E9F86}"/>
              </a:ext>
            </a:extLst>
          </p:cNvPr>
          <p:cNvSpPr txBox="1"/>
          <p:nvPr/>
        </p:nvSpPr>
        <p:spPr>
          <a:xfrm>
            <a:off x="8447403" y="4008014"/>
            <a:ext cx="70605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CNN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1836ED4-4B28-E246-9CFE-6AD53BAD4D69}"/>
                  </a:ext>
                </a:extLst>
              </p:cNvPr>
              <p:cNvSpPr txBox="1"/>
              <p:nvPr/>
            </p:nvSpPr>
            <p:spPr>
              <a:xfrm>
                <a:off x="8976664" y="1158637"/>
                <a:ext cx="205122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NN outputs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Logits of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Value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1836ED4-4B28-E246-9CFE-6AD53BAD4D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6664" y="1158637"/>
                <a:ext cx="2051226" cy="923330"/>
              </a:xfrm>
              <a:prstGeom prst="rect">
                <a:avLst/>
              </a:prstGeom>
              <a:blipFill>
                <a:blip r:embed="rId4"/>
                <a:stretch>
                  <a:fillRect l="-2469" t="-1351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F3CC9340-FF59-4048-ACD6-740A66121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788" y="5184355"/>
            <a:ext cx="786751" cy="774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D4C07F-6E14-5F41-B8A5-46F68EAF1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788" y="4943055"/>
            <a:ext cx="786751" cy="7747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24D22-3256-3B43-9FDB-D9373486F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54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99670-D4C7-9A41-B51B-1D7019A6A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E0E8F9-47F5-1F4E-A2CD-6367D012DB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Overall gradient can be summarized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CA" i="1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CA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sSub>
                            <m:sSubPr>
                              <m:ctrlPr>
                                <a:rPr lang="en-C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C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sub>
                      </m:sSub>
                      <m:r>
                        <a:rPr lang="en-CA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CA" i="1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CA" i="1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 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𝑒𝑛𝑡𝑟𝑜𝑝𝑦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acc>
                            <m:accPr>
                              <m:chr m:val="̂"/>
                              <m:ctrlPr>
                                <a:rPr lang="en-CA" i="1">
                                  <a:solidFill>
                                    <a:srgbClr val="1415C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i="1">
                                  <a:solidFill>
                                    <a:srgbClr val="1415C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  <m:r>
                            <a:rPr lang="en-CA" i="1">
                              <a:solidFill>
                                <a:srgbClr val="1415C2"/>
                              </a:solidFill>
                              <a:latin typeface="Cambria Math" panose="02040503050406030204" pitchFamily="18" charset="0"/>
                            </a:rPr>
                            <m:t>,  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𝑑𝑖𝑠𝑡𝑖𝑙𝑙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E0E8F9-47F5-1F4E-A2CD-6367D012DB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DB72D9-3ABD-A14A-B662-B82E7DD9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48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3DD44E-E752-8341-A076-D20135B98134}"/>
              </a:ext>
            </a:extLst>
          </p:cNvPr>
          <p:cNvSpPr/>
          <p:nvPr/>
        </p:nvSpPr>
        <p:spPr>
          <a:xfrm>
            <a:off x="3880021" y="3237469"/>
            <a:ext cx="1396314" cy="521406"/>
          </a:xfrm>
          <a:prstGeom prst="rect">
            <a:avLst/>
          </a:prstGeom>
          <a:solidFill>
            <a:srgbClr val="8FAADC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43348B-C992-0341-B0CE-4D556713C0FB}"/>
              </a:ext>
            </a:extLst>
          </p:cNvPr>
          <p:cNvSpPr/>
          <p:nvPr/>
        </p:nvSpPr>
        <p:spPr>
          <a:xfrm>
            <a:off x="5626442" y="3237469"/>
            <a:ext cx="1589903" cy="521406"/>
          </a:xfrm>
          <a:prstGeom prst="rect">
            <a:avLst/>
          </a:prstGeom>
          <a:solidFill>
            <a:srgbClr val="8FAADC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8CF6EA-94A4-194C-8632-E6D3FCE8DC18}"/>
              </a:ext>
            </a:extLst>
          </p:cNvPr>
          <p:cNvSpPr/>
          <p:nvPr/>
        </p:nvSpPr>
        <p:spPr>
          <a:xfrm>
            <a:off x="7587049" y="3237469"/>
            <a:ext cx="1458097" cy="521406"/>
          </a:xfrm>
          <a:prstGeom prst="rect">
            <a:avLst/>
          </a:prstGeom>
          <a:solidFill>
            <a:srgbClr val="8FAADC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2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8AC0A-A6C8-4C4D-B6A7-405D8889E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BA0AB6A-CA67-794A-8591-335E9F50B2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A3C policy gradient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CA" b="0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CA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CA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CA" i="1" smtClean="0">
                              <a:solidFill>
                                <a:srgbClr val="1415C2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CA" i="1">
                                  <a:solidFill>
                                    <a:srgbClr val="1415C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i="1">
                                      <a:solidFill>
                                        <a:srgbClr val="1415C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i="1">
                                      <a:solidFill>
                                        <a:srgbClr val="1415C2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CA" i="1">
                                      <a:solidFill>
                                        <a:srgbClr val="1415C2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CA" i="1">
                                      <a:solidFill>
                                        <a:srgbClr val="1415C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i="1">
                                      <a:solidFill>
                                        <a:srgbClr val="1415C2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en-CA" i="1">
                                      <a:solidFill>
                                        <a:srgbClr val="1415C2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CA" i="1">
                                  <a:solidFill>
                                    <a:srgbClr val="1415C2"/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CA" i="1">
                                  <a:solidFill>
                                    <a:srgbClr val="1415C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Advantage estimate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d>
                        <m:d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CA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CA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sSup>
                                <m:sSup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sSup>
                                    <m:sSupPr>
                                      <m:ctrlP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</m:e>
                          </m:nary>
                        </m:e>
                      </m:d>
                      <m:r>
                        <a:rPr lang="en-CA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CA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CA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C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C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C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C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CA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C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C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e>
                      </m:d>
                      <m:r>
                        <a:rPr lang="en-CA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CA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CA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CA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CA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CA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en-CA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CA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CA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BA0AB6A-CA67-794A-8591-335E9F50B2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32" b="-391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212DB1-C101-874C-B18C-C79031F8C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7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F4124-4902-DF42-B174-19DB5487F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I2A Architecture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22C304-DA67-3D4F-ADCE-5BB35F469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45" y="1493862"/>
            <a:ext cx="11014710" cy="453821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ADD1E-8AD6-1140-B6E6-DA3E2C7A6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622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BE113-7366-EB45-A11D-F88234B9A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28B44B5-A138-5F4B-808F-95A6634D6D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Value function </a:t>
                </a:r>
                <a14:m>
                  <m:oMath xmlns:m="http://schemas.openxmlformats.org/officeDocument/2006/math">
                    <m:r>
                      <a:rPr lang="en-CA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CA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CA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CA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CA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CA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CA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CA" dirty="0"/>
                  <a:t>updated toward bootstrapped </a:t>
                </a:r>
                <a14:m>
                  <m:oMath xmlns:m="http://schemas.openxmlformats.org/officeDocument/2006/math">
                    <m:r>
                      <a:rPr lang="en-CA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CA" dirty="0"/>
                  <a:t>-step return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sSub>
                            <m:sSubPr>
                              <m:ctrlPr>
                                <a:rPr lang="en-CA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CA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sub>
                      </m:sSub>
                      <m:r>
                        <a:rPr lang="en-CA" i="1">
                          <a:latin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̂"/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d>
                        <m:d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sub>
                      </m:sSub>
                      <m:r>
                        <a:rPr lang="en-CA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28B44B5-A138-5F4B-808F-95A6634D6D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2F33F-00F8-BE4E-8E98-6FC7ED64D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4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EF9A8-CAB0-3B4A-A437-C15CB83C2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96F76F-912B-4041-9EC8-112C07D07F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Add entropy regularizer to encourage exploration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CA" i="1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CA" b="0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  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𝑒𝑛𝑡𝑟𝑜𝑝𝑦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CA" b="0" i="1" smtClean="0">
                              <a:solidFill>
                                <a:srgbClr val="1415C2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𝑒𝑛𝑡𝑟𝑜𝑝𝑦</m:t>
                          </m:r>
                        </m:sub>
                      </m:sSub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9"/>
                                </m:rPr>
                                <a:rPr lang="en-CA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m:rPr>
                                  <m:brk m:alnAt="9"/>
                                </m:rPr>
                                <a:rPr lang="en-CA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CA" i="1" smtClean="0">
                                  <a:solidFill>
                                    <a:srgbClr val="1415C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func>
                            <m:func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CA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e>
                                    <m:sub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en-CA" i="1" smtClean="0">
                                      <a:solidFill>
                                        <a:srgbClr val="1415C2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96F76F-912B-4041-9EC8-112C07D07F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5556" b="-2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33F230-4E41-384D-B799-F6519CF0E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4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30986-235A-984B-A26F-E5DDA2EAE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25D38CCD-34CD-7F45-A886-BEC28BB9B5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1" y="1690688"/>
                <a:ext cx="6402858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How do we train rollout policy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acc>
                  </m:oMath>
                </a14:m>
                <a:r>
                  <a:rPr lang="en-US" dirty="0"/>
                  <a:t> ?</a:t>
                </a:r>
              </a:p>
              <a:p>
                <a:pPr marL="0" indent="0">
                  <a:buNone/>
                </a:pPr>
                <a:endParaRPr lang="en-US" i="1" dirty="0"/>
              </a:p>
              <a:p>
                <a:pPr marL="457200" lvl="1" indent="0">
                  <a:buNone/>
                </a:pPr>
                <a:endParaRPr lang="en-US" i="1" dirty="0"/>
              </a:p>
              <a:p>
                <a:pPr marL="457200" lvl="1" indent="0" algn="ctr">
                  <a:buNone/>
                </a:pPr>
                <a:r>
                  <a:rPr lang="en-US" i="1" dirty="0"/>
                  <a:t>“Distill imagination-augmented policy into a model-free policy”</a:t>
                </a:r>
              </a:p>
              <a:p>
                <a:pPr marL="457200" lvl="1" indent="0" algn="ctr">
                  <a:buNone/>
                </a:pPr>
                <a:endParaRPr lang="en-US" i="1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acc>
                            <m:accPr>
                              <m:chr m:val="̂"/>
                              <m:ctrlPr>
                                <a:rPr lang="en-CA" sz="2400" i="1">
                                  <a:solidFill>
                                    <a:srgbClr val="1415C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2400" i="1">
                                  <a:solidFill>
                                    <a:srgbClr val="1415C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  <m:r>
                            <a:rPr lang="en-CA" sz="2400" b="0" i="1" smtClean="0">
                              <a:solidFill>
                                <a:srgbClr val="1415C2"/>
                              </a:solidFill>
                              <a:latin typeface="Cambria Math" panose="02040503050406030204" pitchFamily="18" charset="0"/>
                            </a:rPr>
                            <m:t>,   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𝑑𝑖𝑠𝑡𝑖𝑙𝑙</m:t>
                          </m:r>
                        </m:sub>
                      </m:sSub>
                      <m:r>
                        <a:rPr lang="en-CA" sz="24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sz="240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acc>
                            <m:accPr>
                              <m:chr m:val="̂"/>
                              <m:ctrlPr>
                                <a:rPr lang="en-CA" sz="2400" i="1" smtClean="0">
                                  <a:solidFill>
                                    <a:srgbClr val="1415C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2400" i="1">
                                  <a:solidFill>
                                    <a:srgbClr val="1415C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sub>
                      </m:sSub>
                      <m:sSub>
                        <m:sSubPr>
                          <m:ctrlPr>
                            <a:rPr lang="en-CA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𝑑𝑖𝑠𝑡𝑖𝑙𝑙</m:t>
                          </m:r>
                        </m:sub>
                      </m:sSub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CA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CA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9"/>
                                </m:rPr>
                                <a:rPr lang="en-CA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m:rPr>
                                  <m:brk m:alnAt="9"/>
                                </m:rPr>
                                <a:rPr lang="en-CA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CA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CA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CA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400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en-CA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en-CA" sz="24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CA" sz="24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acc>
                                <m:accPr>
                                  <m:chr m:val="̂"/>
                                  <m:ctrlPr>
                                    <a:rPr lang="en-CA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CA" sz="2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CA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CA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2400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e>
                                    <m:sub>
                                      <m:r>
                                        <a:rPr lang="en-CA" sz="2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CA" sz="2400" b="0" i="1" smtClean="0"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CA" sz="2400" i="1">
                                          <a:solidFill>
                                            <a:srgbClr val="1415C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CA" sz="2400" i="1">
                                          <a:solidFill>
                                            <a:srgbClr val="1415C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acc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25D38CCD-34CD-7F45-A886-BEC28BB9B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1" y="1690688"/>
                <a:ext cx="6402858" cy="4351338"/>
              </a:xfrm>
              <a:prstGeom prst="rect">
                <a:avLst/>
              </a:prstGeom>
              <a:blipFill>
                <a:blip r:embed="rId2"/>
                <a:stretch>
                  <a:fillRect l="-1782" t="-2326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E85C594F-04A1-7544-B188-574C2CBAC127}"/>
              </a:ext>
            </a:extLst>
          </p:cNvPr>
          <p:cNvGrpSpPr/>
          <p:nvPr/>
        </p:nvGrpSpPr>
        <p:grpSpPr>
          <a:xfrm>
            <a:off x="8089713" y="2255709"/>
            <a:ext cx="3264086" cy="2890643"/>
            <a:chOff x="8191771" y="1156629"/>
            <a:chExt cx="3820900" cy="34247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811FBA7-06A9-BA4E-9982-7239953A3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4213" r="76761" b="30849"/>
            <a:stretch/>
          </p:blipFill>
          <p:spPr>
            <a:xfrm>
              <a:off x="8191771" y="1177159"/>
              <a:ext cx="3220041" cy="340417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F99F8F5-6E38-C14C-B727-55476E085753}"/>
                </a:ext>
              </a:extLst>
            </p:cNvPr>
            <p:cNvSpPr/>
            <p:nvPr/>
          </p:nvSpPr>
          <p:spPr>
            <a:xfrm>
              <a:off x="10810952" y="1156629"/>
              <a:ext cx="1201719" cy="2043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3F5BA6A-E747-BE48-90EC-DD1E64D45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683" y="4140199"/>
            <a:ext cx="750856" cy="739355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D4F6A28-FDF7-F243-BB2D-4DC51D7EC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4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6F46A-CAB8-614F-9E1A-2ACB1EC65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788F8F-1D20-324F-844D-7048B8DFC068}"/>
              </a:ext>
            </a:extLst>
          </p:cNvPr>
          <p:cNvSpPr txBox="1"/>
          <p:nvPr/>
        </p:nvSpPr>
        <p:spPr>
          <a:xfrm>
            <a:off x="838200" y="1783456"/>
            <a:ext cx="468165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Aim: Push boxes on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Irreversible moves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Benefit from planning.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Random levels – cannot memorize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sokoban_solved_7boxes.mp4">
            <a:hlinkClick r:id="" action="ppaction://media"/>
            <a:extLst>
              <a:ext uri="{FF2B5EF4-FFF2-40B4-BE49-F238E27FC236}">
                <a16:creationId xmlns:a16="http://schemas.microsoft.com/office/drawing/2014/main" id="{82486915-F303-8A47-9E09-D8A614A5AC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48864" y="1536700"/>
            <a:ext cx="3784600" cy="3784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892B92-FAA4-9844-91FF-DE9B99B973C0}"/>
              </a:ext>
            </a:extLst>
          </p:cNvPr>
          <p:cNvSpPr txBox="1"/>
          <p:nvPr/>
        </p:nvSpPr>
        <p:spPr>
          <a:xfrm>
            <a:off x="6459964" y="5448300"/>
            <a:ext cx="3166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Trained I2A playing Sokoban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4A2C3D-3D47-AB43-8B59-045F8BCAE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1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6F46A-CAB8-614F-9E1A-2ACB1EC65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393F608-6CC9-F348-ABA5-62317F48B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Baseline Models</a:t>
            </a:r>
          </a:p>
          <a:p>
            <a:pPr lvl="1"/>
            <a:r>
              <a:rPr lang="en-US" dirty="0"/>
              <a:t>Model-Free Agent</a:t>
            </a:r>
          </a:p>
          <a:p>
            <a:pPr lvl="1"/>
            <a:r>
              <a:rPr lang="en-US" dirty="0"/>
              <a:t>Large Model-Free Agent – deeper, more parameters than I2A</a:t>
            </a:r>
          </a:p>
          <a:p>
            <a:pPr lvl="1"/>
            <a:r>
              <a:rPr lang="en-US" dirty="0"/>
              <a:t>Copy Model Agent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047FC0-010D-D94C-9BBB-3FAD0C3E81A5}"/>
              </a:ext>
            </a:extLst>
          </p:cNvPr>
          <p:cNvSpPr/>
          <p:nvPr/>
        </p:nvSpPr>
        <p:spPr>
          <a:xfrm>
            <a:off x="6278137" y="5352584"/>
            <a:ext cx="1103971" cy="1380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9FC1D85-DE0B-EB4F-8EFB-57A9DDC2658D}"/>
              </a:ext>
            </a:extLst>
          </p:cNvPr>
          <p:cNvGrpSpPr/>
          <p:nvPr/>
        </p:nvGrpSpPr>
        <p:grpSpPr>
          <a:xfrm>
            <a:off x="4485979" y="3931212"/>
            <a:ext cx="3220041" cy="2019868"/>
            <a:chOff x="8191771" y="1269242"/>
            <a:chExt cx="3220041" cy="201986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2BF86DD-8AF9-AD46-A230-C5FB944358BD}"/>
                </a:ext>
              </a:extLst>
            </p:cNvPr>
            <p:cNvGrpSpPr/>
            <p:nvPr/>
          </p:nvGrpSpPr>
          <p:grpSpPr>
            <a:xfrm>
              <a:off x="8191771" y="1269242"/>
              <a:ext cx="3220041" cy="2019868"/>
              <a:chOff x="8191771" y="1269242"/>
              <a:chExt cx="3220041" cy="2019868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FDA9F52C-063B-B04F-8B1F-EF0D9A94CB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8960" b="45037" l="2324" r="20915">
                            <a14:foregroundMark x1="11095" y1="25643" x2="11095" y2="25643"/>
                            <a14:foregroundMark x1="13958" y1="32247" x2="13958" y2="32247"/>
                            <a14:foregroundMark x1="14064" y1="30875" x2="14064" y2="30875"/>
                            <a14:foregroundMark x1="11696" y1="25129" x2="11696" y2="25129"/>
                            <a14:foregroundMark x1="11025" y1="20755" x2="11025" y2="20755"/>
                            <a14:foregroundMark x1="9223" y1="30274" x2="9223" y2="30274"/>
                            <a14:foregroundMark x1="12580" y1="37050" x2="12580" y2="37050"/>
                            <a14:foregroundMark x1="15830" y1="40137" x2="15830" y2="40137"/>
                            <a14:foregroundMark x1="5901" y1="38422" x2="5901" y2="38422"/>
                            <a14:foregroundMark x1="9223" y1="31818" x2="9223" y2="31818"/>
                            <a14:foregroundMark x1="9152" y1="28902" x2="9152" y2="28902"/>
                            <a14:foregroundMark x1="15654" y1="21441" x2="15654" y2="21441"/>
                            <a14:foregroundMark x1="15442" y1="21441" x2="15442" y2="21441"/>
                            <a14:foregroundMark x1="15654" y1="21612" x2="15654" y2="21612"/>
                          </a14:backgroundRemoval>
                        </a14:imgEffect>
                      </a14:imgLayer>
                    </a14:imgProps>
                  </a:ext>
                </a:extLst>
              </a:blip>
              <a:srcRect t="15700" r="76761" b="51703"/>
              <a:stretch/>
            </p:blipFill>
            <p:spPr>
              <a:xfrm>
                <a:off x="8191771" y="1269242"/>
                <a:ext cx="3220041" cy="2019868"/>
              </a:xfrm>
              <a:prstGeom prst="rect">
                <a:avLst/>
              </a:prstGeom>
            </p:spPr>
          </p:pic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29B0883-6FEF-294D-A271-C58299433E2C}"/>
                  </a:ext>
                </a:extLst>
              </p:cNvPr>
              <p:cNvCxnSpPr/>
              <p:nvPr/>
            </p:nvCxnSpPr>
            <p:spPr>
              <a:xfrm>
                <a:off x="8494776" y="1380744"/>
                <a:ext cx="0" cy="1783080"/>
              </a:xfrm>
              <a:prstGeom prst="line">
                <a:avLst/>
              </a:prstGeom>
              <a:ln w="22225">
                <a:solidFill>
                  <a:srgbClr val="7F807F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F0EE960-0F9E-6747-9760-8E04EC20F7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94776" y="3163824"/>
                <a:ext cx="2295144" cy="0"/>
              </a:xfrm>
              <a:prstGeom prst="line">
                <a:avLst/>
              </a:prstGeom>
              <a:ln w="22225">
                <a:solidFill>
                  <a:srgbClr val="7F807F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2B60FF3-2E45-4048-827B-808B97A1240A}"/>
                </a:ext>
              </a:extLst>
            </p:cNvPr>
            <p:cNvCxnSpPr/>
            <p:nvPr/>
          </p:nvCxnSpPr>
          <p:spPr>
            <a:xfrm>
              <a:off x="10799064" y="1380744"/>
              <a:ext cx="0" cy="1783080"/>
            </a:xfrm>
            <a:prstGeom prst="line">
              <a:avLst/>
            </a:prstGeom>
            <a:ln w="22225">
              <a:solidFill>
                <a:srgbClr val="7F807F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AF458E-0639-4545-892B-24272D84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6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6F46A-CAB8-614F-9E1A-2ACB1EC65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393F608-6CC9-F348-ABA5-62317F48B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Baseline Models</a:t>
            </a:r>
          </a:p>
          <a:p>
            <a:pPr lvl="1"/>
            <a:r>
              <a:rPr lang="en-US" dirty="0"/>
              <a:t>Model-Free Agent</a:t>
            </a:r>
          </a:p>
          <a:p>
            <a:pPr lvl="1"/>
            <a:r>
              <a:rPr lang="en-US" dirty="0"/>
              <a:t>Large Model-Free Agent – deeper, more parameters than I2A</a:t>
            </a:r>
          </a:p>
          <a:p>
            <a:pPr lvl="1"/>
            <a:r>
              <a:rPr lang="en-US" dirty="0"/>
              <a:t>Copy Model Agent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047FC0-010D-D94C-9BBB-3FAD0C3E81A5}"/>
              </a:ext>
            </a:extLst>
          </p:cNvPr>
          <p:cNvSpPr/>
          <p:nvPr/>
        </p:nvSpPr>
        <p:spPr>
          <a:xfrm>
            <a:off x="6278137" y="5373115"/>
            <a:ext cx="1103971" cy="136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E643CF-890A-8142-9BF3-C9CF346E3237}"/>
              </a:ext>
            </a:extLst>
          </p:cNvPr>
          <p:cNvSpPr/>
          <p:nvPr/>
        </p:nvSpPr>
        <p:spPr>
          <a:xfrm>
            <a:off x="5731727" y="4059044"/>
            <a:ext cx="947853" cy="12372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E70B48-A343-B04C-B336-873269D569E6}"/>
                  </a:ext>
                </a:extLst>
              </p:cNvPr>
              <p:cNvSpPr txBox="1"/>
              <p:nvPr/>
            </p:nvSpPr>
            <p:spPr>
              <a:xfrm>
                <a:off x="5850844" y="4222320"/>
                <a:ext cx="706056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𝐼𝑑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E70B48-A343-B04C-B336-873269D56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844" y="4222320"/>
                <a:ext cx="706056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493C3FFC-9A04-3344-AC14-D30B37881394}"/>
              </a:ext>
            </a:extLst>
          </p:cNvPr>
          <p:cNvGrpSpPr/>
          <p:nvPr/>
        </p:nvGrpSpPr>
        <p:grpSpPr>
          <a:xfrm>
            <a:off x="4485979" y="3931212"/>
            <a:ext cx="3220041" cy="2019868"/>
            <a:chOff x="8191771" y="1269242"/>
            <a:chExt cx="3220041" cy="201986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F5CF36B-8657-EE45-8395-F9EC658DF29F}"/>
                </a:ext>
              </a:extLst>
            </p:cNvPr>
            <p:cNvGrpSpPr/>
            <p:nvPr/>
          </p:nvGrpSpPr>
          <p:grpSpPr>
            <a:xfrm>
              <a:off x="8191771" y="1269242"/>
              <a:ext cx="3220041" cy="2019868"/>
              <a:chOff x="8191771" y="1269242"/>
              <a:chExt cx="3220041" cy="201986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5E7CFBE-1496-A346-9F15-FC007E2329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8960" b="45037" l="2324" r="20915">
                            <a14:foregroundMark x1="11095" y1="25643" x2="11095" y2="25643"/>
                            <a14:foregroundMark x1="13958" y1="32247" x2="13958" y2="32247"/>
                            <a14:foregroundMark x1="14064" y1="30875" x2="14064" y2="30875"/>
                            <a14:foregroundMark x1="11696" y1="25129" x2="11696" y2="25129"/>
                            <a14:foregroundMark x1="11025" y1="20755" x2="11025" y2="20755"/>
                            <a14:foregroundMark x1="9223" y1="30274" x2="9223" y2="30274"/>
                            <a14:foregroundMark x1="12580" y1="37050" x2="12580" y2="37050"/>
                            <a14:foregroundMark x1="15830" y1="40137" x2="15830" y2="40137"/>
                            <a14:foregroundMark x1="5901" y1="38422" x2="5901" y2="38422"/>
                            <a14:foregroundMark x1="9223" y1="31818" x2="9223" y2="31818"/>
                            <a14:foregroundMark x1="9152" y1="28902" x2="9152" y2="28902"/>
                            <a14:foregroundMark x1="15654" y1="21441" x2="15654" y2="21441"/>
                            <a14:foregroundMark x1="15442" y1="21441" x2="15442" y2="21441"/>
                            <a14:foregroundMark x1="15654" y1="21612" x2="15654" y2="21612"/>
                          </a14:backgroundRemoval>
                        </a14:imgEffect>
                      </a14:imgLayer>
                    </a14:imgProps>
                  </a:ext>
                </a:extLst>
              </a:blip>
              <a:srcRect t="15700" r="76761" b="51703"/>
              <a:stretch/>
            </p:blipFill>
            <p:spPr>
              <a:xfrm>
                <a:off x="8191771" y="1269242"/>
                <a:ext cx="3220041" cy="2019868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8EC0556-B4CA-DD42-9813-13B68E821A1C}"/>
                  </a:ext>
                </a:extLst>
              </p:cNvPr>
              <p:cNvCxnSpPr/>
              <p:nvPr/>
            </p:nvCxnSpPr>
            <p:spPr>
              <a:xfrm>
                <a:off x="8494776" y="1380744"/>
                <a:ext cx="0" cy="1783080"/>
              </a:xfrm>
              <a:prstGeom prst="line">
                <a:avLst/>
              </a:prstGeom>
              <a:ln w="22225">
                <a:solidFill>
                  <a:srgbClr val="7F807F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1750BE4-AB1D-3A45-999D-D9435BD693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94776" y="3163824"/>
                <a:ext cx="2295144" cy="0"/>
              </a:xfrm>
              <a:prstGeom prst="line">
                <a:avLst/>
              </a:prstGeom>
              <a:ln w="22225">
                <a:solidFill>
                  <a:srgbClr val="7F807F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A5E08B4-9074-2A42-9D0B-BB4A57A9F668}"/>
                </a:ext>
              </a:extLst>
            </p:cNvPr>
            <p:cNvCxnSpPr/>
            <p:nvPr/>
          </p:nvCxnSpPr>
          <p:spPr>
            <a:xfrm>
              <a:off x="10799064" y="1380744"/>
              <a:ext cx="0" cy="1783080"/>
            </a:xfrm>
            <a:prstGeom prst="line">
              <a:avLst/>
            </a:prstGeom>
            <a:ln w="22225">
              <a:solidFill>
                <a:srgbClr val="7F807F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8E59679-7A92-7C4F-9C3E-354B6268EF32}"/>
              </a:ext>
            </a:extLst>
          </p:cNvPr>
          <p:cNvCxnSpPr>
            <a:cxnSpLocks/>
          </p:cNvCxnSpPr>
          <p:nvPr/>
        </p:nvCxnSpPr>
        <p:spPr>
          <a:xfrm>
            <a:off x="4586340" y="4919942"/>
            <a:ext cx="379142" cy="0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92B5843E-9CA0-C94F-B73F-4B12FD447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9589" y="4543095"/>
            <a:ext cx="786751" cy="7747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BEFD25-3604-E846-8C2D-4B33BA0D7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0861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6F46A-CAB8-614F-9E1A-2ACB1EC65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393F608-6CC9-F348-ABA5-62317F48B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Baseline Models</a:t>
            </a:r>
          </a:p>
          <a:p>
            <a:pPr lvl="1"/>
            <a:r>
              <a:rPr lang="en-US" dirty="0"/>
              <a:t>Model-Free Agent</a:t>
            </a:r>
          </a:p>
          <a:p>
            <a:pPr lvl="1"/>
            <a:r>
              <a:rPr lang="en-US" dirty="0"/>
              <a:t>Large Model-Free Agent – deeper, more parameters than I2A</a:t>
            </a:r>
          </a:p>
          <a:p>
            <a:pPr lvl="1"/>
            <a:r>
              <a:rPr lang="en-US" dirty="0"/>
              <a:t>Copy Model Agent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047FC0-010D-D94C-9BBB-3FAD0C3E81A5}"/>
              </a:ext>
            </a:extLst>
          </p:cNvPr>
          <p:cNvSpPr/>
          <p:nvPr/>
        </p:nvSpPr>
        <p:spPr>
          <a:xfrm>
            <a:off x="6278137" y="5373115"/>
            <a:ext cx="1103971" cy="136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E643CF-890A-8142-9BF3-C9CF346E3237}"/>
              </a:ext>
            </a:extLst>
          </p:cNvPr>
          <p:cNvSpPr/>
          <p:nvPr/>
        </p:nvSpPr>
        <p:spPr>
          <a:xfrm>
            <a:off x="5731727" y="4059044"/>
            <a:ext cx="947853" cy="12372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E70B48-A343-B04C-B336-873269D569E6}"/>
                  </a:ext>
                </a:extLst>
              </p:cNvPr>
              <p:cNvSpPr txBox="1"/>
              <p:nvPr/>
            </p:nvSpPr>
            <p:spPr>
              <a:xfrm>
                <a:off x="5850844" y="4222320"/>
                <a:ext cx="706056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𝐼𝑑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E70B48-A343-B04C-B336-873269D56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844" y="4222320"/>
                <a:ext cx="706056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493C3FFC-9A04-3344-AC14-D30B37881394}"/>
              </a:ext>
            </a:extLst>
          </p:cNvPr>
          <p:cNvGrpSpPr/>
          <p:nvPr/>
        </p:nvGrpSpPr>
        <p:grpSpPr>
          <a:xfrm>
            <a:off x="4485979" y="3931212"/>
            <a:ext cx="3220041" cy="2019868"/>
            <a:chOff x="8191771" y="1269242"/>
            <a:chExt cx="3220041" cy="201986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F5CF36B-8657-EE45-8395-F9EC658DF29F}"/>
                </a:ext>
              </a:extLst>
            </p:cNvPr>
            <p:cNvGrpSpPr/>
            <p:nvPr/>
          </p:nvGrpSpPr>
          <p:grpSpPr>
            <a:xfrm>
              <a:off x="8191771" y="1269242"/>
              <a:ext cx="3220041" cy="2019868"/>
              <a:chOff x="8191771" y="1269242"/>
              <a:chExt cx="3220041" cy="201986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5E7CFBE-1496-A346-9F15-FC007E2329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8960" b="45037" l="2324" r="20915">
                            <a14:foregroundMark x1="11095" y1="25643" x2="11095" y2="25643"/>
                            <a14:foregroundMark x1="13958" y1="32247" x2="13958" y2="32247"/>
                            <a14:foregroundMark x1="14064" y1="30875" x2="14064" y2="30875"/>
                            <a14:foregroundMark x1="11696" y1="25129" x2="11696" y2="25129"/>
                            <a14:foregroundMark x1="11025" y1="20755" x2="11025" y2="20755"/>
                            <a14:foregroundMark x1="9223" y1="30274" x2="9223" y2="30274"/>
                            <a14:foregroundMark x1="12580" y1="37050" x2="12580" y2="37050"/>
                            <a14:foregroundMark x1="15830" y1="40137" x2="15830" y2="40137"/>
                            <a14:foregroundMark x1="5901" y1="38422" x2="5901" y2="38422"/>
                            <a14:foregroundMark x1="9223" y1="31818" x2="9223" y2="31818"/>
                            <a14:foregroundMark x1="9152" y1="28902" x2="9152" y2="28902"/>
                            <a14:foregroundMark x1="15654" y1="21441" x2="15654" y2="21441"/>
                            <a14:foregroundMark x1="15442" y1="21441" x2="15442" y2="21441"/>
                            <a14:foregroundMark x1="15654" y1="21612" x2="15654" y2="21612"/>
                          </a14:backgroundRemoval>
                        </a14:imgEffect>
                      </a14:imgLayer>
                    </a14:imgProps>
                  </a:ext>
                </a:extLst>
              </a:blip>
              <a:srcRect t="15700" r="76761" b="51703"/>
              <a:stretch/>
            </p:blipFill>
            <p:spPr>
              <a:xfrm>
                <a:off x="8191771" y="1269242"/>
                <a:ext cx="3220041" cy="2019868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8EC0556-B4CA-DD42-9813-13B68E821A1C}"/>
                  </a:ext>
                </a:extLst>
              </p:cNvPr>
              <p:cNvCxnSpPr/>
              <p:nvPr/>
            </p:nvCxnSpPr>
            <p:spPr>
              <a:xfrm>
                <a:off x="8494776" y="1380744"/>
                <a:ext cx="0" cy="1783080"/>
              </a:xfrm>
              <a:prstGeom prst="line">
                <a:avLst/>
              </a:prstGeom>
              <a:ln w="22225">
                <a:solidFill>
                  <a:srgbClr val="7F807F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1750BE4-AB1D-3A45-999D-D9435BD693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94776" y="3163824"/>
                <a:ext cx="2295144" cy="0"/>
              </a:xfrm>
              <a:prstGeom prst="line">
                <a:avLst/>
              </a:prstGeom>
              <a:ln w="22225">
                <a:solidFill>
                  <a:srgbClr val="7F807F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A5E08B4-9074-2A42-9D0B-BB4A57A9F668}"/>
                </a:ext>
              </a:extLst>
            </p:cNvPr>
            <p:cNvCxnSpPr/>
            <p:nvPr/>
          </p:nvCxnSpPr>
          <p:spPr>
            <a:xfrm>
              <a:off x="10799064" y="1380744"/>
              <a:ext cx="0" cy="1783080"/>
            </a:xfrm>
            <a:prstGeom prst="line">
              <a:avLst/>
            </a:prstGeom>
            <a:ln w="22225">
              <a:solidFill>
                <a:srgbClr val="7F807F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8E59679-7A92-7C4F-9C3E-354B6268EF32}"/>
              </a:ext>
            </a:extLst>
          </p:cNvPr>
          <p:cNvCxnSpPr>
            <a:cxnSpLocks/>
          </p:cNvCxnSpPr>
          <p:nvPr/>
        </p:nvCxnSpPr>
        <p:spPr>
          <a:xfrm>
            <a:off x="4586340" y="4919942"/>
            <a:ext cx="379142" cy="0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18A5C89-6EF5-CF4A-ACFA-144A8BCDAD27}"/>
              </a:ext>
            </a:extLst>
          </p:cNvPr>
          <p:cNvSpPr/>
          <p:nvPr/>
        </p:nvSpPr>
        <p:spPr>
          <a:xfrm>
            <a:off x="6043962" y="4481201"/>
            <a:ext cx="1029008" cy="1322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1E684FC-6B3D-E24A-AD97-F1388E38008E}"/>
                  </a:ext>
                </a:extLst>
              </p:cNvPr>
              <p:cNvSpPr txBox="1"/>
              <p:nvPr/>
            </p:nvSpPr>
            <p:spPr>
              <a:xfrm>
                <a:off x="6169455" y="4713222"/>
                <a:ext cx="706056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𝐼𝑑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1E684FC-6B3D-E24A-AD97-F1388E3800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9455" y="4713222"/>
                <a:ext cx="70605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779D0597-D29C-0C45-B411-6947807C26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9589" y="4543095"/>
            <a:ext cx="786751" cy="7747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66411-94F4-0E4B-B380-5AC884513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981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6F46A-CAB8-614F-9E1A-2ACB1EC65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393F608-6CC9-F348-ABA5-62317F48B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Baseline Models</a:t>
            </a:r>
          </a:p>
          <a:p>
            <a:pPr lvl="1"/>
            <a:r>
              <a:rPr lang="en-US" dirty="0"/>
              <a:t>Model-Free Agent</a:t>
            </a:r>
          </a:p>
          <a:p>
            <a:pPr lvl="1"/>
            <a:r>
              <a:rPr lang="en-US" dirty="0"/>
              <a:t>Large Model-Free Agent – deeper, more parameters than I2A</a:t>
            </a:r>
          </a:p>
          <a:p>
            <a:pPr lvl="1"/>
            <a:r>
              <a:rPr lang="en-US" dirty="0"/>
              <a:t>Copy Model Agent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047FC0-010D-D94C-9BBB-3FAD0C3E81A5}"/>
              </a:ext>
            </a:extLst>
          </p:cNvPr>
          <p:cNvSpPr/>
          <p:nvPr/>
        </p:nvSpPr>
        <p:spPr>
          <a:xfrm>
            <a:off x="6278137" y="5373115"/>
            <a:ext cx="1103971" cy="136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E643CF-890A-8142-9BF3-C9CF346E3237}"/>
              </a:ext>
            </a:extLst>
          </p:cNvPr>
          <p:cNvSpPr/>
          <p:nvPr/>
        </p:nvSpPr>
        <p:spPr>
          <a:xfrm>
            <a:off x="5731727" y="4059044"/>
            <a:ext cx="947853" cy="12372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E70B48-A343-B04C-B336-873269D569E6}"/>
                  </a:ext>
                </a:extLst>
              </p:cNvPr>
              <p:cNvSpPr txBox="1"/>
              <p:nvPr/>
            </p:nvSpPr>
            <p:spPr>
              <a:xfrm>
                <a:off x="5850844" y="4222320"/>
                <a:ext cx="706056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𝐼𝑑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E70B48-A343-B04C-B336-873269D56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844" y="4222320"/>
                <a:ext cx="706056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493C3FFC-9A04-3344-AC14-D30B37881394}"/>
              </a:ext>
            </a:extLst>
          </p:cNvPr>
          <p:cNvGrpSpPr/>
          <p:nvPr/>
        </p:nvGrpSpPr>
        <p:grpSpPr>
          <a:xfrm>
            <a:off x="4485979" y="3931212"/>
            <a:ext cx="3220041" cy="2019868"/>
            <a:chOff x="8191771" y="1269242"/>
            <a:chExt cx="3220041" cy="201986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F5CF36B-8657-EE45-8395-F9EC658DF29F}"/>
                </a:ext>
              </a:extLst>
            </p:cNvPr>
            <p:cNvGrpSpPr/>
            <p:nvPr/>
          </p:nvGrpSpPr>
          <p:grpSpPr>
            <a:xfrm>
              <a:off x="8191771" y="1269242"/>
              <a:ext cx="3220041" cy="2019868"/>
              <a:chOff x="8191771" y="1269242"/>
              <a:chExt cx="3220041" cy="201986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5E7CFBE-1496-A346-9F15-FC007E2329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8960" b="45037" l="2324" r="20915">
                            <a14:foregroundMark x1="11095" y1="25643" x2="11095" y2="25643"/>
                            <a14:foregroundMark x1="13958" y1="32247" x2="13958" y2="32247"/>
                            <a14:foregroundMark x1="14064" y1="30875" x2="14064" y2="30875"/>
                            <a14:foregroundMark x1="11696" y1="25129" x2="11696" y2="25129"/>
                            <a14:foregroundMark x1="11025" y1="20755" x2="11025" y2="20755"/>
                            <a14:foregroundMark x1="9223" y1="30274" x2="9223" y2="30274"/>
                            <a14:foregroundMark x1="12580" y1="37050" x2="12580" y2="37050"/>
                            <a14:foregroundMark x1="15830" y1="40137" x2="15830" y2="40137"/>
                            <a14:foregroundMark x1="5901" y1="38422" x2="5901" y2="38422"/>
                            <a14:foregroundMark x1="9223" y1="31818" x2="9223" y2="31818"/>
                            <a14:foregroundMark x1="9152" y1="28902" x2="9152" y2="28902"/>
                            <a14:foregroundMark x1="15654" y1="21441" x2="15654" y2="21441"/>
                            <a14:foregroundMark x1="15442" y1="21441" x2="15442" y2="21441"/>
                            <a14:foregroundMark x1="15654" y1="21612" x2="15654" y2="21612"/>
                          </a14:backgroundRemoval>
                        </a14:imgEffect>
                      </a14:imgLayer>
                    </a14:imgProps>
                  </a:ext>
                </a:extLst>
              </a:blip>
              <a:srcRect t="15700" r="76761" b="51703"/>
              <a:stretch/>
            </p:blipFill>
            <p:spPr>
              <a:xfrm>
                <a:off x="8191771" y="1269242"/>
                <a:ext cx="3220041" cy="2019868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8EC0556-B4CA-DD42-9813-13B68E821A1C}"/>
                  </a:ext>
                </a:extLst>
              </p:cNvPr>
              <p:cNvCxnSpPr/>
              <p:nvPr/>
            </p:nvCxnSpPr>
            <p:spPr>
              <a:xfrm>
                <a:off x="8494776" y="1380744"/>
                <a:ext cx="0" cy="1783080"/>
              </a:xfrm>
              <a:prstGeom prst="line">
                <a:avLst/>
              </a:prstGeom>
              <a:ln w="22225">
                <a:solidFill>
                  <a:srgbClr val="7F807F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1750BE4-AB1D-3A45-999D-D9435BD693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94776" y="3163824"/>
                <a:ext cx="2295144" cy="0"/>
              </a:xfrm>
              <a:prstGeom prst="line">
                <a:avLst/>
              </a:prstGeom>
              <a:ln w="22225">
                <a:solidFill>
                  <a:srgbClr val="7F807F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A5E08B4-9074-2A42-9D0B-BB4A57A9F668}"/>
                </a:ext>
              </a:extLst>
            </p:cNvPr>
            <p:cNvCxnSpPr/>
            <p:nvPr/>
          </p:nvCxnSpPr>
          <p:spPr>
            <a:xfrm>
              <a:off x="10799064" y="1380744"/>
              <a:ext cx="0" cy="1783080"/>
            </a:xfrm>
            <a:prstGeom prst="line">
              <a:avLst/>
            </a:prstGeom>
            <a:ln w="22225">
              <a:solidFill>
                <a:srgbClr val="7F807F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8E59679-7A92-7C4F-9C3E-354B6268EF32}"/>
              </a:ext>
            </a:extLst>
          </p:cNvPr>
          <p:cNvCxnSpPr>
            <a:cxnSpLocks/>
          </p:cNvCxnSpPr>
          <p:nvPr/>
        </p:nvCxnSpPr>
        <p:spPr>
          <a:xfrm>
            <a:off x="4586340" y="4919942"/>
            <a:ext cx="379142" cy="0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57888D9-729A-EA4C-ACEB-B7D214255C6D}"/>
              </a:ext>
            </a:extLst>
          </p:cNvPr>
          <p:cNvCxnSpPr>
            <a:cxnSpLocks/>
          </p:cNvCxnSpPr>
          <p:nvPr/>
        </p:nvCxnSpPr>
        <p:spPr>
          <a:xfrm>
            <a:off x="6875444" y="4919942"/>
            <a:ext cx="379142" cy="0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1E12F62-A81B-0D4D-9617-E7F89DB66765}"/>
              </a:ext>
            </a:extLst>
          </p:cNvPr>
          <p:cNvSpPr/>
          <p:nvPr/>
        </p:nvSpPr>
        <p:spPr>
          <a:xfrm>
            <a:off x="6043962" y="4481201"/>
            <a:ext cx="1029008" cy="1322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A7D0F6-A3F4-ED4C-A644-D663D0142907}"/>
                  </a:ext>
                </a:extLst>
              </p:cNvPr>
              <p:cNvSpPr txBox="1"/>
              <p:nvPr/>
            </p:nvSpPr>
            <p:spPr>
              <a:xfrm>
                <a:off x="6169455" y="4713222"/>
                <a:ext cx="706056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𝐼𝑑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A7D0F6-A3F4-ED4C-A644-D663D0142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9455" y="4713222"/>
                <a:ext cx="70605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384FEA59-1902-1E48-90C1-EBD91C2603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9589" y="4543095"/>
            <a:ext cx="786751" cy="774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BFEE71-871E-5D45-B8C0-146D4A6DAF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9203" y="4543095"/>
            <a:ext cx="786751" cy="7747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E20A24-2B5E-FF44-86B9-4993D029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764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6F46A-CAB8-614F-9E1A-2ACB1EC65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393F608-6CC9-F348-ABA5-62317F48B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Baseline Models</a:t>
            </a:r>
          </a:p>
          <a:p>
            <a:pPr lvl="1"/>
            <a:r>
              <a:rPr lang="en-US" dirty="0"/>
              <a:t>Model-Free Agent</a:t>
            </a:r>
          </a:p>
          <a:p>
            <a:pPr lvl="1"/>
            <a:r>
              <a:rPr lang="en-US" dirty="0"/>
              <a:t>Large Model-Free Agent – deeper, more parameters than I2A</a:t>
            </a:r>
          </a:p>
          <a:p>
            <a:pPr lvl="1"/>
            <a:r>
              <a:rPr lang="en-US" dirty="0"/>
              <a:t>Copy Model Agent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047FC0-010D-D94C-9BBB-3FAD0C3E81A5}"/>
              </a:ext>
            </a:extLst>
          </p:cNvPr>
          <p:cNvSpPr/>
          <p:nvPr/>
        </p:nvSpPr>
        <p:spPr>
          <a:xfrm>
            <a:off x="6278137" y="5373115"/>
            <a:ext cx="1103971" cy="136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E643CF-890A-8142-9BF3-C9CF346E3237}"/>
              </a:ext>
            </a:extLst>
          </p:cNvPr>
          <p:cNvSpPr/>
          <p:nvPr/>
        </p:nvSpPr>
        <p:spPr>
          <a:xfrm>
            <a:off x="5731727" y="4059044"/>
            <a:ext cx="947853" cy="12372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E70B48-A343-B04C-B336-873269D569E6}"/>
                  </a:ext>
                </a:extLst>
              </p:cNvPr>
              <p:cNvSpPr txBox="1"/>
              <p:nvPr/>
            </p:nvSpPr>
            <p:spPr>
              <a:xfrm>
                <a:off x="5850844" y="4222320"/>
                <a:ext cx="706056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𝐼𝑑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E70B48-A343-B04C-B336-873269D56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844" y="4222320"/>
                <a:ext cx="706056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493C3FFC-9A04-3344-AC14-D30B37881394}"/>
              </a:ext>
            </a:extLst>
          </p:cNvPr>
          <p:cNvGrpSpPr/>
          <p:nvPr/>
        </p:nvGrpSpPr>
        <p:grpSpPr>
          <a:xfrm>
            <a:off x="4485979" y="3931212"/>
            <a:ext cx="3220041" cy="2019868"/>
            <a:chOff x="8191771" y="1269242"/>
            <a:chExt cx="3220041" cy="201986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F5CF36B-8657-EE45-8395-F9EC658DF29F}"/>
                </a:ext>
              </a:extLst>
            </p:cNvPr>
            <p:cNvGrpSpPr/>
            <p:nvPr/>
          </p:nvGrpSpPr>
          <p:grpSpPr>
            <a:xfrm>
              <a:off x="8191771" y="1269242"/>
              <a:ext cx="3220041" cy="2019868"/>
              <a:chOff x="8191771" y="1269242"/>
              <a:chExt cx="3220041" cy="201986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5E7CFBE-1496-A346-9F15-FC007E2329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8960" b="45037" l="2324" r="20915">
                            <a14:foregroundMark x1="11095" y1="25643" x2="11095" y2="25643"/>
                            <a14:foregroundMark x1="13958" y1="32247" x2="13958" y2="32247"/>
                            <a14:foregroundMark x1="14064" y1="30875" x2="14064" y2="30875"/>
                            <a14:foregroundMark x1="11696" y1="25129" x2="11696" y2="25129"/>
                            <a14:foregroundMark x1="11025" y1="20755" x2="11025" y2="20755"/>
                            <a14:foregroundMark x1="9223" y1="30274" x2="9223" y2="30274"/>
                            <a14:foregroundMark x1="12580" y1="37050" x2="12580" y2="37050"/>
                            <a14:foregroundMark x1="15830" y1="40137" x2="15830" y2="40137"/>
                            <a14:foregroundMark x1="5901" y1="38422" x2="5901" y2="38422"/>
                            <a14:foregroundMark x1="9223" y1="31818" x2="9223" y2="31818"/>
                            <a14:foregroundMark x1="9152" y1="28902" x2="9152" y2="28902"/>
                            <a14:foregroundMark x1="15654" y1="21441" x2="15654" y2="21441"/>
                            <a14:foregroundMark x1="15442" y1="21441" x2="15442" y2="21441"/>
                            <a14:foregroundMark x1="15654" y1="21612" x2="15654" y2="21612"/>
                          </a14:backgroundRemoval>
                        </a14:imgEffect>
                      </a14:imgLayer>
                    </a14:imgProps>
                  </a:ext>
                </a:extLst>
              </a:blip>
              <a:srcRect t="15700" r="76761" b="51703"/>
              <a:stretch/>
            </p:blipFill>
            <p:spPr>
              <a:xfrm>
                <a:off x="8191771" y="1269242"/>
                <a:ext cx="3220041" cy="2019868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8EC0556-B4CA-DD42-9813-13B68E821A1C}"/>
                  </a:ext>
                </a:extLst>
              </p:cNvPr>
              <p:cNvCxnSpPr/>
              <p:nvPr/>
            </p:nvCxnSpPr>
            <p:spPr>
              <a:xfrm>
                <a:off x="8494776" y="1380744"/>
                <a:ext cx="0" cy="1783080"/>
              </a:xfrm>
              <a:prstGeom prst="line">
                <a:avLst/>
              </a:prstGeom>
              <a:ln w="22225">
                <a:solidFill>
                  <a:srgbClr val="7F807F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1750BE4-AB1D-3A45-999D-D9435BD693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94776" y="3163824"/>
                <a:ext cx="2295144" cy="0"/>
              </a:xfrm>
              <a:prstGeom prst="line">
                <a:avLst/>
              </a:prstGeom>
              <a:ln w="22225">
                <a:solidFill>
                  <a:srgbClr val="7F807F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A5E08B4-9074-2A42-9D0B-BB4A57A9F668}"/>
                </a:ext>
              </a:extLst>
            </p:cNvPr>
            <p:cNvCxnSpPr/>
            <p:nvPr/>
          </p:nvCxnSpPr>
          <p:spPr>
            <a:xfrm>
              <a:off x="10799064" y="1380744"/>
              <a:ext cx="0" cy="1783080"/>
            </a:xfrm>
            <a:prstGeom prst="line">
              <a:avLst/>
            </a:prstGeom>
            <a:ln w="22225">
              <a:solidFill>
                <a:srgbClr val="7F807F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8E59679-7A92-7C4F-9C3E-354B6268EF32}"/>
              </a:ext>
            </a:extLst>
          </p:cNvPr>
          <p:cNvCxnSpPr>
            <a:cxnSpLocks/>
          </p:cNvCxnSpPr>
          <p:nvPr/>
        </p:nvCxnSpPr>
        <p:spPr>
          <a:xfrm>
            <a:off x="4586340" y="4919942"/>
            <a:ext cx="379142" cy="0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57888D9-729A-EA4C-ACEB-B7D214255C6D}"/>
              </a:ext>
            </a:extLst>
          </p:cNvPr>
          <p:cNvCxnSpPr>
            <a:cxnSpLocks/>
          </p:cNvCxnSpPr>
          <p:nvPr/>
        </p:nvCxnSpPr>
        <p:spPr>
          <a:xfrm>
            <a:off x="6875444" y="4919942"/>
            <a:ext cx="379142" cy="0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1E12F62-A81B-0D4D-9617-E7F89DB66765}"/>
              </a:ext>
            </a:extLst>
          </p:cNvPr>
          <p:cNvSpPr/>
          <p:nvPr/>
        </p:nvSpPr>
        <p:spPr>
          <a:xfrm>
            <a:off x="6043962" y="4481201"/>
            <a:ext cx="1029008" cy="1322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A7D0F6-A3F4-ED4C-A644-D663D0142907}"/>
                  </a:ext>
                </a:extLst>
              </p:cNvPr>
              <p:cNvSpPr txBox="1"/>
              <p:nvPr/>
            </p:nvSpPr>
            <p:spPr>
              <a:xfrm>
                <a:off x="6169455" y="4713222"/>
                <a:ext cx="706056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𝐼𝑑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A7D0F6-A3F4-ED4C-A644-D663D0142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9455" y="4713222"/>
                <a:ext cx="70605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EF3A305-21E9-574D-832A-F05CAF9C131B}"/>
              </a:ext>
            </a:extLst>
          </p:cNvPr>
          <p:cNvSpPr txBox="1"/>
          <p:nvPr/>
        </p:nvSpPr>
        <p:spPr>
          <a:xfrm>
            <a:off x="1434233" y="4503504"/>
            <a:ext cx="2147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Same number of learnable parameters 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7DFEE6-A2E4-464F-9CB4-16E4D4ED1A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9589" y="4543095"/>
            <a:ext cx="786751" cy="774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E66768-BE9F-F640-B113-6A6F68E2CB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9203" y="4543095"/>
            <a:ext cx="786751" cy="7747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2569E-97A1-1840-AA1D-BE7DFAB18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889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6F46A-CAB8-614F-9E1A-2ACB1EC65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393F608-6CC9-F348-ABA5-62317F48B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Baseline Models</a:t>
            </a:r>
          </a:p>
          <a:p>
            <a:pPr lvl="1"/>
            <a:r>
              <a:rPr lang="en-US" dirty="0"/>
              <a:t>Model-Free Agent</a:t>
            </a:r>
          </a:p>
          <a:p>
            <a:pPr lvl="1"/>
            <a:r>
              <a:rPr lang="en-US" dirty="0"/>
              <a:t>Large Model-Free Agent – deeper, more parameters than I2A</a:t>
            </a:r>
          </a:p>
          <a:p>
            <a:pPr lvl="1"/>
            <a:r>
              <a:rPr lang="en-US" dirty="0"/>
              <a:t>Copy Model Agent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047FC0-010D-D94C-9BBB-3FAD0C3E81A5}"/>
              </a:ext>
            </a:extLst>
          </p:cNvPr>
          <p:cNvSpPr/>
          <p:nvPr/>
        </p:nvSpPr>
        <p:spPr>
          <a:xfrm>
            <a:off x="6278137" y="5373115"/>
            <a:ext cx="1103971" cy="136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E643CF-890A-8142-9BF3-C9CF346E3237}"/>
              </a:ext>
            </a:extLst>
          </p:cNvPr>
          <p:cNvSpPr/>
          <p:nvPr/>
        </p:nvSpPr>
        <p:spPr>
          <a:xfrm>
            <a:off x="5731727" y="4059044"/>
            <a:ext cx="947853" cy="12372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E70B48-A343-B04C-B336-873269D569E6}"/>
                  </a:ext>
                </a:extLst>
              </p:cNvPr>
              <p:cNvSpPr txBox="1"/>
              <p:nvPr/>
            </p:nvSpPr>
            <p:spPr>
              <a:xfrm>
                <a:off x="5850844" y="4222320"/>
                <a:ext cx="706056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𝐼𝑑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E70B48-A343-B04C-B336-873269D56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844" y="4222320"/>
                <a:ext cx="706056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493C3FFC-9A04-3344-AC14-D30B37881394}"/>
              </a:ext>
            </a:extLst>
          </p:cNvPr>
          <p:cNvGrpSpPr/>
          <p:nvPr/>
        </p:nvGrpSpPr>
        <p:grpSpPr>
          <a:xfrm>
            <a:off x="4485979" y="3931212"/>
            <a:ext cx="3220041" cy="2019868"/>
            <a:chOff x="8191771" y="1269242"/>
            <a:chExt cx="3220041" cy="201986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F5CF36B-8657-EE45-8395-F9EC658DF29F}"/>
                </a:ext>
              </a:extLst>
            </p:cNvPr>
            <p:cNvGrpSpPr/>
            <p:nvPr/>
          </p:nvGrpSpPr>
          <p:grpSpPr>
            <a:xfrm>
              <a:off x="8191771" y="1269242"/>
              <a:ext cx="3220041" cy="2019868"/>
              <a:chOff x="8191771" y="1269242"/>
              <a:chExt cx="3220041" cy="201986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5E7CFBE-1496-A346-9F15-FC007E2329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8960" b="45037" l="2324" r="20915">
                            <a14:foregroundMark x1="11095" y1="25643" x2="11095" y2="25643"/>
                            <a14:foregroundMark x1="13958" y1="32247" x2="13958" y2="32247"/>
                            <a14:foregroundMark x1="14064" y1="30875" x2="14064" y2="30875"/>
                            <a14:foregroundMark x1="11696" y1="25129" x2="11696" y2="25129"/>
                            <a14:foregroundMark x1="11025" y1="20755" x2="11025" y2="20755"/>
                            <a14:foregroundMark x1="9223" y1="30274" x2="9223" y2="30274"/>
                            <a14:foregroundMark x1="12580" y1="37050" x2="12580" y2="37050"/>
                            <a14:foregroundMark x1="15830" y1="40137" x2="15830" y2="40137"/>
                            <a14:foregroundMark x1="5901" y1="38422" x2="5901" y2="38422"/>
                            <a14:foregroundMark x1="9223" y1="31818" x2="9223" y2="31818"/>
                            <a14:foregroundMark x1="9152" y1="28902" x2="9152" y2="28902"/>
                            <a14:foregroundMark x1="15654" y1="21441" x2="15654" y2="21441"/>
                            <a14:foregroundMark x1="15442" y1="21441" x2="15442" y2="21441"/>
                            <a14:foregroundMark x1="15654" y1="21612" x2="15654" y2="21612"/>
                          </a14:backgroundRemoval>
                        </a14:imgEffect>
                      </a14:imgLayer>
                    </a14:imgProps>
                  </a:ext>
                </a:extLst>
              </a:blip>
              <a:srcRect t="15700" r="76761" b="51703"/>
              <a:stretch/>
            </p:blipFill>
            <p:spPr>
              <a:xfrm>
                <a:off x="8191771" y="1269242"/>
                <a:ext cx="3220041" cy="2019868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8EC0556-B4CA-DD42-9813-13B68E821A1C}"/>
                  </a:ext>
                </a:extLst>
              </p:cNvPr>
              <p:cNvCxnSpPr/>
              <p:nvPr/>
            </p:nvCxnSpPr>
            <p:spPr>
              <a:xfrm>
                <a:off x="8494776" y="1380744"/>
                <a:ext cx="0" cy="1783080"/>
              </a:xfrm>
              <a:prstGeom prst="line">
                <a:avLst/>
              </a:prstGeom>
              <a:ln w="22225">
                <a:solidFill>
                  <a:srgbClr val="7F807F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1750BE4-AB1D-3A45-999D-D9435BD693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94776" y="3163824"/>
                <a:ext cx="2295144" cy="0"/>
              </a:xfrm>
              <a:prstGeom prst="line">
                <a:avLst/>
              </a:prstGeom>
              <a:ln w="22225">
                <a:solidFill>
                  <a:srgbClr val="7F807F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A5E08B4-9074-2A42-9D0B-BB4A57A9F668}"/>
                </a:ext>
              </a:extLst>
            </p:cNvPr>
            <p:cNvCxnSpPr/>
            <p:nvPr/>
          </p:nvCxnSpPr>
          <p:spPr>
            <a:xfrm>
              <a:off x="10799064" y="1380744"/>
              <a:ext cx="0" cy="1783080"/>
            </a:xfrm>
            <a:prstGeom prst="line">
              <a:avLst/>
            </a:prstGeom>
            <a:ln w="22225">
              <a:solidFill>
                <a:srgbClr val="7F807F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8E59679-7A92-7C4F-9C3E-354B6268EF32}"/>
              </a:ext>
            </a:extLst>
          </p:cNvPr>
          <p:cNvCxnSpPr>
            <a:cxnSpLocks/>
          </p:cNvCxnSpPr>
          <p:nvPr/>
        </p:nvCxnSpPr>
        <p:spPr>
          <a:xfrm>
            <a:off x="4586340" y="4919942"/>
            <a:ext cx="379142" cy="0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57888D9-729A-EA4C-ACEB-B7D214255C6D}"/>
              </a:ext>
            </a:extLst>
          </p:cNvPr>
          <p:cNvCxnSpPr>
            <a:cxnSpLocks/>
          </p:cNvCxnSpPr>
          <p:nvPr/>
        </p:nvCxnSpPr>
        <p:spPr>
          <a:xfrm>
            <a:off x="6875444" y="4919942"/>
            <a:ext cx="379142" cy="0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1E12F62-A81B-0D4D-9617-E7F89DB66765}"/>
              </a:ext>
            </a:extLst>
          </p:cNvPr>
          <p:cNvSpPr/>
          <p:nvPr/>
        </p:nvSpPr>
        <p:spPr>
          <a:xfrm>
            <a:off x="6043962" y="4481201"/>
            <a:ext cx="1029008" cy="1322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A7D0F6-A3F4-ED4C-A644-D663D0142907}"/>
                  </a:ext>
                </a:extLst>
              </p:cNvPr>
              <p:cNvSpPr txBox="1"/>
              <p:nvPr/>
            </p:nvSpPr>
            <p:spPr>
              <a:xfrm>
                <a:off x="6169455" y="4713222"/>
                <a:ext cx="706056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𝐼𝑑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A7D0F6-A3F4-ED4C-A644-D663D0142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9455" y="4713222"/>
                <a:ext cx="70605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BC0EE8FD-488A-8041-918C-24438E656AAC}"/>
              </a:ext>
            </a:extLst>
          </p:cNvPr>
          <p:cNvSpPr txBox="1"/>
          <p:nvPr/>
        </p:nvSpPr>
        <p:spPr>
          <a:xfrm>
            <a:off x="8467532" y="4436223"/>
            <a:ext cx="1554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LSTM network with skip connections.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0A2417-4125-C949-9CE8-2AAF6CE99C90}"/>
              </a:ext>
            </a:extLst>
          </p:cNvPr>
          <p:cNvSpPr txBox="1"/>
          <p:nvPr/>
        </p:nvSpPr>
        <p:spPr>
          <a:xfrm>
            <a:off x="1434233" y="4503504"/>
            <a:ext cx="2147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Same number of learnable parameters !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B888DD1-3E1D-EF49-8694-3D14C96A60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9589" y="4543095"/>
            <a:ext cx="786751" cy="7747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2BC3679-9C28-0F46-BD01-7C41B21428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9203" y="4543095"/>
            <a:ext cx="786751" cy="7747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3128DD-9D77-ED4D-A914-526BEFFC4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80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22529-9AED-C746-966C-3F516D71F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Imagination 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B073C3-6768-BB4F-AB5B-742507CE8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7D3AA3-1CB0-4349-9CE4-30004D330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45" y="1493862"/>
            <a:ext cx="11014710" cy="45382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7FD163-0C49-1644-9D8A-6DCF9A54BB5F}"/>
              </a:ext>
            </a:extLst>
          </p:cNvPr>
          <p:cNvSpPr/>
          <p:nvPr/>
        </p:nvSpPr>
        <p:spPr>
          <a:xfrm>
            <a:off x="588645" y="1690688"/>
            <a:ext cx="2596344" cy="4341390"/>
          </a:xfrm>
          <a:prstGeom prst="rect">
            <a:avLst/>
          </a:prstGeom>
          <a:solidFill>
            <a:srgbClr val="8FAADC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0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43604-3A31-1649-B8BB-1BBA1AB6F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47BCC-41F2-A54A-BFA2-7FEF4F035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I2A vs. Baselines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27F6E7-12F8-9A48-A294-12843CF78D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247"/>
          <a:stretch/>
        </p:blipFill>
        <p:spPr>
          <a:xfrm>
            <a:off x="3075450" y="2223454"/>
            <a:ext cx="6041100" cy="408844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AC52D-77BA-6A40-911E-D4A7FF801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6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8BEC9-DDCA-B146-9CCB-FAC7B081F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59C2A-03E1-5847-83DB-64AB24A09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Imperfect Models</a:t>
            </a:r>
          </a:p>
        </p:txBody>
      </p:sp>
      <p:pic>
        <p:nvPicPr>
          <p:cNvPr id="5" name="Rollouts from noisy model in Sokoban.mp4">
            <a:hlinkClick r:id="" action="ppaction://media"/>
            <a:extLst>
              <a:ext uri="{FF2B5EF4-FFF2-40B4-BE49-F238E27FC236}">
                <a16:creationId xmlns:a16="http://schemas.microsoft.com/office/drawing/2014/main" id="{0CB55B83-885B-F94D-AD46-FDCA659240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9766" y="2520774"/>
            <a:ext cx="6511924" cy="347302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E5669-BCAD-D04A-9723-3F8C89FD9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61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71855B-1E3B-CB48-9AD5-835C357258C6}"/>
              </a:ext>
            </a:extLst>
          </p:cNvPr>
          <p:cNvSpPr txBox="1"/>
          <p:nvPr/>
        </p:nvSpPr>
        <p:spPr>
          <a:xfrm>
            <a:off x="8610600" y="1870075"/>
            <a:ext cx="1915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Error Propagation</a:t>
            </a:r>
          </a:p>
        </p:txBody>
      </p:sp>
    </p:spTree>
    <p:extLst>
      <p:ext uri="{BB962C8B-B14F-4D97-AF65-F5344CB8AC3E}">
        <p14:creationId xmlns:p14="http://schemas.microsoft.com/office/powerpoint/2010/main" val="202154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2D85A2-AB90-FD47-B4E4-CD5FEEEE45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12"/>
          <a:stretch/>
        </p:blipFill>
        <p:spPr>
          <a:xfrm>
            <a:off x="3035300" y="2043785"/>
            <a:ext cx="7543800" cy="44519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58BEC9-DDCA-B146-9CCB-FAC7B081F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59C2A-03E1-5847-83DB-64AB24A09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Imperfect Models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64534E-0EDC-0643-A64C-86027841775A}"/>
              </a:ext>
            </a:extLst>
          </p:cNvPr>
          <p:cNvSpPr txBox="1"/>
          <p:nvPr/>
        </p:nvSpPr>
        <p:spPr>
          <a:xfrm>
            <a:off x="5470332" y="1296492"/>
            <a:ext cx="2779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Learns to ignore noisy parts of rollout.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CD5D23-CED0-0B4A-8DA8-80FFBECC6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8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BE682-1072-0446-A26B-610DA1AE7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CC1AF1-6BA6-9E41-8008-38BF7B73BCC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Generalization</a:t>
                </a:r>
              </a:p>
              <a:p>
                <a:pPr lvl="1"/>
                <a:r>
                  <a:rPr lang="en-US" dirty="0"/>
                  <a:t>Learning one model for many tasks – MiniPacman (Marginal cost zero)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𝑟𝑒𝑤</m:t>
                        </m:r>
                      </m:sub>
                    </m:sSub>
                    <m:r>
                      <a:rPr lang="en-CA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(moving, eating food, eating pill, eating ghost, eaten by ghost)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CC1AF1-6BA6-9E41-8008-38BF7B73BC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4"/>
                <a:stretch>
                  <a:fillRect l="-1086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DDF27-80E2-4249-8849-4E4083DD6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63</a:t>
            </a:fld>
            <a:endParaRPr lang="en-US"/>
          </a:p>
        </p:txBody>
      </p:sp>
      <p:pic>
        <p:nvPicPr>
          <p:cNvPr id="4" name="MPM-avoid.mp4">
            <a:hlinkClick r:id="" action="ppaction://media"/>
            <a:extLst>
              <a:ext uri="{FF2B5EF4-FFF2-40B4-BE49-F238E27FC236}">
                <a16:creationId xmlns:a16="http://schemas.microsoft.com/office/drawing/2014/main" id="{7DE9D4A8-A0EB-D14A-9E60-A3ECA1E3B6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9891" y="3118480"/>
            <a:ext cx="4328984" cy="34204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5C538F-6019-2447-8E0C-055DD5EBA382}"/>
              </a:ext>
            </a:extLst>
          </p:cNvPr>
          <p:cNvSpPr txBox="1"/>
          <p:nvPr/>
        </p:nvSpPr>
        <p:spPr>
          <a:xfrm>
            <a:off x="3991232" y="6356350"/>
            <a:ext cx="3781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MiniPacman solving “Avoid” Task</a:t>
            </a:r>
          </a:p>
        </p:txBody>
      </p:sp>
    </p:spTree>
    <p:extLst>
      <p:ext uri="{BB962C8B-B14F-4D97-AF65-F5344CB8AC3E}">
        <p14:creationId xmlns:p14="http://schemas.microsoft.com/office/powerpoint/2010/main" val="107681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4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A1B85-1699-3C45-B828-24DE6C813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5F3359-5F79-F04B-95AE-7DB0E2354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21" y="1383957"/>
            <a:ext cx="9983957" cy="483007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4A3D6-0EA2-7042-B8CD-BE3BB9E71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412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649F9-3CC2-6543-B5DA-2FFA62C8B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346" y="2412514"/>
            <a:ext cx="10905309" cy="853849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Successor Features for Transfer in Reinforcement Learning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406FA41-324F-284D-A218-E537CB1C724D}"/>
              </a:ext>
            </a:extLst>
          </p:cNvPr>
          <p:cNvSpPr txBox="1">
            <a:spLocks/>
          </p:cNvSpPr>
          <p:nvPr/>
        </p:nvSpPr>
        <p:spPr>
          <a:xfrm>
            <a:off x="5222240" y="4849720"/>
            <a:ext cx="1747520" cy="588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14 Feb 2018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F1BB426-2FB6-1845-9D8B-AB1182B7B5DA}"/>
              </a:ext>
            </a:extLst>
          </p:cNvPr>
          <p:cNvSpPr txBox="1">
            <a:spLocks/>
          </p:cNvSpPr>
          <p:nvPr/>
        </p:nvSpPr>
        <p:spPr>
          <a:xfrm>
            <a:off x="4744720" y="3510839"/>
            <a:ext cx="2702560" cy="8538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André Barreto et. al.</a:t>
            </a:r>
          </a:p>
          <a:p>
            <a:r>
              <a:rPr lang="en-US" dirty="0"/>
              <a:t>DeepMind</a:t>
            </a:r>
            <a:r>
              <a:rPr lang="en-US" i="1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B5A659-149A-3441-A517-C5709FF43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538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6F671-AF59-8641-B82E-62E5775CB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F016-53C4-E646-834D-1BCCA0B18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i="1" dirty="0"/>
              <a:t>Agent constructs a library of skills that can be reused to solve previously unseen tasks.</a:t>
            </a:r>
          </a:p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r>
              <a:rPr lang="en-US" i="1" dirty="0"/>
              <a:t>Free exchange of information across tasks 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D288E8-1DE5-4142-A9A5-04CB46EA5909}"/>
              </a:ext>
            </a:extLst>
          </p:cNvPr>
          <p:cNvSpPr txBox="1"/>
          <p:nvPr/>
        </p:nvSpPr>
        <p:spPr>
          <a:xfrm>
            <a:off x="3649360" y="1502459"/>
            <a:ext cx="478000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 rigid structure reflecting relationship between tasks like in hierarchical RL - flexible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0B5D767-F00F-CE4D-9A22-89EAB8C2CE73}"/>
              </a:ext>
            </a:extLst>
          </p:cNvPr>
          <p:cNvCxnSpPr/>
          <p:nvPr/>
        </p:nvCxnSpPr>
        <p:spPr>
          <a:xfrm flipV="1">
            <a:off x="6039362" y="2261286"/>
            <a:ext cx="0" cy="5667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145220F-8749-094C-9F24-2D1BDCF01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C906F-7519-7F47-9F60-69180E505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76F44E-148C-2848-80DE-269860157F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Action Value Function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subSup"/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CA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e>
                          </m:nary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Bellman Policy Improvement Theorem</a:t>
                </a:r>
              </a:p>
              <a:p>
                <a:pPr marL="0" indent="0">
                  <a:buNone/>
                </a:pPr>
                <a:endParaRPr lang="en-US" i="1" dirty="0"/>
              </a:p>
              <a:p>
                <a:pPr marL="0" indent="0" algn="ctr">
                  <a:buNone/>
                </a:pPr>
                <a:r>
                  <a:rPr lang="en-US" i="1" dirty="0"/>
                  <a:t>“Acting Greedily w.r.t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i="1" dirty="0"/>
                  <a:t> yields a new policy whose performance is no worse than the former’s”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76F44E-148C-2848-80DE-269860157F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16374" r="-1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2D46A5-A99C-F34B-8CF9-8007E0C7F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2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6B7A9-AD7C-E341-B67A-D3A52020E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Policy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CF296-2101-6541-8B67-14AFE9958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New policy computed based on value functions of </a:t>
            </a:r>
            <a:r>
              <a:rPr lang="en-US" i="1" dirty="0"/>
              <a:t>set of policies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A72E04-8CF6-DF42-8D39-F3AE78139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2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6B7A9-AD7C-E341-B67A-D3A52020E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Policy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CF296-2101-6541-8B67-14AFE9958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New policy computed based on value functions of </a:t>
            </a:r>
            <a:r>
              <a:rPr lang="en-US" i="1" dirty="0"/>
              <a:t>set of policies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202E2A-236F-294E-90FC-A4F1D06BA805}"/>
              </a:ext>
            </a:extLst>
          </p:cNvPr>
          <p:cNvSpPr/>
          <p:nvPr/>
        </p:nvSpPr>
        <p:spPr>
          <a:xfrm>
            <a:off x="7081987" y="2896981"/>
            <a:ext cx="2663687" cy="2703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6DE1DB-64DB-C946-99D8-DAE4F08ECF79}"/>
                  </a:ext>
                </a:extLst>
              </p:cNvPr>
              <p:cNvSpPr txBox="1"/>
              <p:nvPr/>
            </p:nvSpPr>
            <p:spPr>
              <a:xfrm>
                <a:off x="1967697" y="3711946"/>
                <a:ext cx="5671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6DE1DB-64DB-C946-99D8-DAE4F08EC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697" y="3711946"/>
                <a:ext cx="567159" cy="553998"/>
              </a:xfrm>
              <a:prstGeom prst="rect">
                <a:avLst/>
              </a:prstGeom>
              <a:blipFill>
                <a:blip r:embed="rId2"/>
                <a:stretch>
                  <a:fillRect l="-10870" r="-652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FCF2E8-071F-564A-8D07-D4BCD3088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48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22529-9AED-C746-966C-3F516D71F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Imagination 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B073C3-6768-BB4F-AB5B-742507CE8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434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6B7A9-AD7C-E341-B67A-D3A52020E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Policy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CF296-2101-6541-8B67-14AFE9958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New policy computed based on value functions of </a:t>
            </a:r>
            <a:r>
              <a:rPr lang="en-US" i="1" dirty="0"/>
              <a:t>set of policies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202E2A-236F-294E-90FC-A4F1D06BA805}"/>
              </a:ext>
            </a:extLst>
          </p:cNvPr>
          <p:cNvSpPr/>
          <p:nvPr/>
        </p:nvSpPr>
        <p:spPr>
          <a:xfrm>
            <a:off x="7081987" y="2896981"/>
            <a:ext cx="2663687" cy="2703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6DE1DB-64DB-C946-99D8-DAE4F08ECF79}"/>
                  </a:ext>
                </a:extLst>
              </p:cNvPr>
              <p:cNvSpPr txBox="1"/>
              <p:nvPr/>
            </p:nvSpPr>
            <p:spPr>
              <a:xfrm>
                <a:off x="1967697" y="3711946"/>
                <a:ext cx="5671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6DE1DB-64DB-C946-99D8-DAE4F08EC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697" y="3711946"/>
                <a:ext cx="567159" cy="553998"/>
              </a:xfrm>
              <a:prstGeom prst="rect">
                <a:avLst/>
              </a:prstGeom>
              <a:blipFill>
                <a:blip r:embed="rId2"/>
                <a:stretch>
                  <a:fillRect l="-10870" r="-652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84C6BB0-F7BE-7043-BEB1-A9DFC3FCD065}"/>
              </a:ext>
            </a:extLst>
          </p:cNvPr>
          <p:cNvCxnSpPr>
            <a:cxnSpLocks/>
          </p:cNvCxnSpPr>
          <p:nvPr/>
        </p:nvCxnSpPr>
        <p:spPr>
          <a:xfrm>
            <a:off x="2711241" y="4002014"/>
            <a:ext cx="1351473" cy="0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1C76AE-7EDE-7440-A621-E841A54FB0FE}"/>
                  </a:ext>
                </a:extLst>
              </p:cNvPr>
              <p:cNvSpPr txBox="1"/>
              <p:nvPr/>
            </p:nvSpPr>
            <p:spPr>
              <a:xfrm>
                <a:off x="4342436" y="3713875"/>
                <a:ext cx="567159" cy="5748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sSub>
                            <m:sSubPr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1C76AE-7EDE-7440-A621-E841A54FB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436" y="3713875"/>
                <a:ext cx="567159" cy="574837"/>
              </a:xfrm>
              <a:prstGeom prst="rect">
                <a:avLst/>
              </a:prstGeom>
              <a:blipFill>
                <a:blip r:embed="rId3"/>
                <a:stretch>
                  <a:fillRect l="-32609" t="-10638" r="-36957"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A88E04-11D4-C442-B4C2-8C126CE3B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512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6B7A9-AD7C-E341-B67A-D3A52020E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Policy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CF296-2101-6541-8B67-14AFE9958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New policy computed based on value functions of </a:t>
            </a:r>
            <a:r>
              <a:rPr lang="en-US" i="1" dirty="0"/>
              <a:t>set of policies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202E2A-236F-294E-90FC-A4F1D06BA805}"/>
              </a:ext>
            </a:extLst>
          </p:cNvPr>
          <p:cNvSpPr/>
          <p:nvPr/>
        </p:nvSpPr>
        <p:spPr>
          <a:xfrm>
            <a:off x="7081987" y="2896981"/>
            <a:ext cx="2663687" cy="2703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1067F6-4E56-E840-97DD-97BC4BB9D3AD}"/>
                  </a:ext>
                </a:extLst>
              </p:cNvPr>
              <p:cNvSpPr txBox="1"/>
              <p:nvPr/>
            </p:nvSpPr>
            <p:spPr>
              <a:xfrm>
                <a:off x="7199451" y="2926784"/>
                <a:ext cx="5671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1067F6-4E56-E840-97DD-97BC4BB9D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451" y="2926784"/>
                <a:ext cx="567159" cy="553998"/>
              </a:xfrm>
              <a:prstGeom prst="rect">
                <a:avLst/>
              </a:prstGeom>
              <a:blipFill>
                <a:blip r:embed="rId2"/>
                <a:stretch>
                  <a:fillRect l="-10870" r="-434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D9DA61-2423-C446-AF39-8CA3B4B07A24}"/>
                  </a:ext>
                </a:extLst>
              </p:cNvPr>
              <p:cNvSpPr txBox="1"/>
              <p:nvPr/>
            </p:nvSpPr>
            <p:spPr>
              <a:xfrm>
                <a:off x="7199451" y="5671051"/>
                <a:ext cx="567159" cy="5748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sSub>
                            <m:sSubPr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D9DA61-2423-C446-AF39-8CA3B4B07A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451" y="5671051"/>
                <a:ext cx="567159" cy="574837"/>
              </a:xfrm>
              <a:prstGeom prst="rect">
                <a:avLst/>
              </a:prstGeom>
              <a:blipFill>
                <a:blip r:embed="rId3"/>
                <a:stretch>
                  <a:fillRect l="-32609" t="-13043" r="-36957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E1E9F3-2554-EA43-BD02-27F9793FD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040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6B7A9-AD7C-E341-B67A-D3A52020E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Policy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CF296-2101-6541-8B67-14AFE9958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New policy computed based on value functions of </a:t>
            </a:r>
            <a:r>
              <a:rPr lang="en-US" i="1" dirty="0"/>
              <a:t>set of policies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202E2A-236F-294E-90FC-A4F1D06BA805}"/>
              </a:ext>
            </a:extLst>
          </p:cNvPr>
          <p:cNvSpPr/>
          <p:nvPr/>
        </p:nvSpPr>
        <p:spPr>
          <a:xfrm>
            <a:off x="7081987" y="2896981"/>
            <a:ext cx="2663687" cy="2703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6DE1DB-64DB-C946-99D8-DAE4F08ECF79}"/>
                  </a:ext>
                </a:extLst>
              </p:cNvPr>
              <p:cNvSpPr txBox="1"/>
              <p:nvPr/>
            </p:nvSpPr>
            <p:spPr>
              <a:xfrm>
                <a:off x="1967697" y="3711946"/>
                <a:ext cx="5671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6DE1DB-64DB-C946-99D8-DAE4F08EC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697" y="3711946"/>
                <a:ext cx="567159" cy="553998"/>
              </a:xfrm>
              <a:prstGeom prst="rect">
                <a:avLst/>
              </a:prstGeom>
              <a:blipFill>
                <a:blip r:embed="rId2"/>
                <a:stretch>
                  <a:fillRect l="-10870" r="-652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E01B11E-161A-B241-BEC4-FF9401C94390}"/>
                  </a:ext>
                </a:extLst>
              </p:cNvPr>
              <p:cNvSpPr txBox="1"/>
              <p:nvPr/>
            </p:nvSpPr>
            <p:spPr>
              <a:xfrm>
                <a:off x="7199451" y="2926784"/>
                <a:ext cx="5671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E01B11E-161A-B241-BEC4-FF9401C943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451" y="2926784"/>
                <a:ext cx="567159" cy="553998"/>
              </a:xfrm>
              <a:prstGeom prst="rect">
                <a:avLst/>
              </a:prstGeom>
              <a:blipFill>
                <a:blip r:embed="rId3"/>
                <a:stretch>
                  <a:fillRect l="-10870" r="-434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970BC2A-7F22-3C41-8282-2567D773D8E0}"/>
                  </a:ext>
                </a:extLst>
              </p:cNvPr>
              <p:cNvSpPr txBox="1"/>
              <p:nvPr/>
            </p:nvSpPr>
            <p:spPr>
              <a:xfrm>
                <a:off x="7199451" y="5671051"/>
                <a:ext cx="567159" cy="5748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sSub>
                            <m:sSubPr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970BC2A-7F22-3C41-8282-2567D773D8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451" y="5671051"/>
                <a:ext cx="567159" cy="574837"/>
              </a:xfrm>
              <a:prstGeom prst="rect">
                <a:avLst/>
              </a:prstGeom>
              <a:blipFill>
                <a:blip r:embed="rId4"/>
                <a:stretch>
                  <a:fillRect l="-32609" t="-13043" r="-36957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C1F02-7805-744A-BF8F-64CBCC879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678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6B7A9-AD7C-E341-B67A-D3A52020E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Policy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CF296-2101-6541-8B67-14AFE9958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New policy computed based on value functions of </a:t>
            </a:r>
            <a:r>
              <a:rPr lang="en-US" i="1" dirty="0"/>
              <a:t>set of policies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202E2A-236F-294E-90FC-A4F1D06BA805}"/>
              </a:ext>
            </a:extLst>
          </p:cNvPr>
          <p:cNvSpPr/>
          <p:nvPr/>
        </p:nvSpPr>
        <p:spPr>
          <a:xfrm>
            <a:off x="7081987" y="2896981"/>
            <a:ext cx="2663687" cy="2703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6DE1DB-64DB-C946-99D8-DAE4F08ECF79}"/>
                  </a:ext>
                </a:extLst>
              </p:cNvPr>
              <p:cNvSpPr txBox="1"/>
              <p:nvPr/>
            </p:nvSpPr>
            <p:spPr>
              <a:xfrm>
                <a:off x="1967697" y="3711946"/>
                <a:ext cx="5671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6DE1DB-64DB-C946-99D8-DAE4F08EC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697" y="3711946"/>
                <a:ext cx="567159" cy="553998"/>
              </a:xfrm>
              <a:prstGeom prst="rect">
                <a:avLst/>
              </a:prstGeom>
              <a:blipFill>
                <a:blip r:embed="rId2"/>
                <a:stretch>
                  <a:fillRect l="-10870" r="-652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84C6BB0-F7BE-7043-BEB1-A9DFC3FCD065}"/>
              </a:ext>
            </a:extLst>
          </p:cNvPr>
          <p:cNvCxnSpPr>
            <a:cxnSpLocks/>
          </p:cNvCxnSpPr>
          <p:nvPr/>
        </p:nvCxnSpPr>
        <p:spPr>
          <a:xfrm>
            <a:off x="2711241" y="4002014"/>
            <a:ext cx="1351473" cy="0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1C76AE-7EDE-7440-A621-E841A54FB0FE}"/>
                  </a:ext>
                </a:extLst>
              </p:cNvPr>
              <p:cNvSpPr txBox="1"/>
              <p:nvPr/>
            </p:nvSpPr>
            <p:spPr>
              <a:xfrm>
                <a:off x="4342436" y="3713875"/>
                <a:ext cx="567159" cy="5748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sSub>
                            <m:sSubPr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1C76AE-7EDE-7440-A621-E841A54FB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436" y="3713875"/>
                <a:ext cx="567159" cy="574837"/>
              </a:xfrm>
              <a:prstGeom prst="rect">
                <a:avLst/>
              </a:prstGeom>
              <a:blipFill>
                <a:blip r:embed="rId3"/>
                <a:stretch>
                  <a:fillRect l="-32609" t="-10638" r="-36957"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A9F115-6973-2448-AF9A-CDBE7E98E8A9}"/>
                  </a:ext>
                </a:extLst>
              </p:cNvPr>
              <p:cNvSpPr txBox="1"/>
              <p:nvPr/>
            </p:nvSpPr>
            <p:spPr>
              <a:xfrm>
                <a:off x="7199451" y="2926784"/>
                <a:ext cx="5671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A9F115-6973-2448-AF9A-CDBE7E98E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451" y="2926784"/>
                <a:ext cx="567159" cy="553998"/>
              </a:xfrm>
              <a:prstGeom prst="rect">
                <a:avLst/>
              </a:prstGeom>
              <a:blipFill>
                <a:blip r:embed="rId4"/>
                <a:stretch>
                  <a:fillRect l="-10870" r="-434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AD147D1-69D7-9647-A940-A6B3F09E938A}"/>
                  </a:ext>
                </a:extLst>
              </p:cNvPr>
              <p:cNvSpPr txBox="1"/>
              <p:nvPr/>
            </p:nvSpPr>
            <p:spPr>
              <a:xfrm>
                <a:off x="7199451" y="5671051"/>
                <a:ext cx="567159" cy="5748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sSub>
                            <m:sSubPr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AD147D1-69D7-9647-A940-A6B3F09E93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451" y="5671051"/>
                <a:ext cx="567159" cy="574837"/>
              </a:xfrm>
              <a:prstGeom prst="rect">
                <a:avLst/>
              </a:prstGeom>
              <a:blipFill>
                <a:blip r:embed="rId5"/>
                <a:stretch>
                  <a:fillRect l="-32609" t="-13043" r="-36957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51ECA8-0858-C54B-BBEB-320ADA85B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772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6B7A9-AD7C-E341-B67A-D3A52020E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Policy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CF296-2101-6541-8B67-14AFE9958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New policy computed based on value functions of </a:t>
            </a:r>
            <a:r>
              <a:rPr lang="en-US" i="1" dirty="0"/>
              <a:t>set of policies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202E2A-236F-294E-90FC-A4F1D06BA805}"/>
              </a:ext>
            </a:extLst>
          </p:cNvPr>
          <p:cNvSpPr/>
          <p:nvPr/>
        </p:nvSpPr>
        <p:spPr>
          <a:xfrm>
            <a:off x="7081987" y="2896981"/>
            <a:ext cx="2663687" cy="2703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6DE1DB-64DB-C946-99D8-DAE4F08ECF79}"/>
                  </a:ext>
                </a:extLst>
              </p:cNvPr>
              <p:cNvSpPr txBox="1"/>
              <p:nvPr/>
            </p:nvSpPr>
            <p:spPr>
              <a:xfrm>
                <a:off x="8188124" y="3839268"/>
                <a:ext cx="5671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6DE1DB-64DB-C946-99D8-DAE4F08EC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8124" y="3839268"/>
                <a:ext cx="567159" cy="553998"/>
              </a:xfrm>
              <a:prstGeom prst="rect">
                <a:avLst/>
              </a:prstGeom>
              <a:blipFill>
                <a:blip r:embed="rId2"/>
                <a:stretch>
                  <a:fillRect l="-11111" r="-888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D868A3-1E87-C042-936C-53A289978217}"/>
                  </a:ext>
                </a:extLst>
              </p:cNvPr>
              <p:cNvSpPr txBox="1"/>
              <p:nvPr/>
            </p:nvSpPr>
            <p:spPr>
              <a:xfrm>
                <a:off x="7199451" y="2926784"/>
                <a:ext cx="5671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D868A3-1E87-C042-936C-53A289978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451" y="2926784"/>
                <a:ext cx="567159" cy="553998"/>
              </a:xfrm>
              <a:prstGeom prst="rect">
                <a:avLst/>
              </a:prstGeom>
              <a:blipFill>
                <a:blip r:embed="rId3"/>
                <a:stretch>
                  <a:fillRect l="-10870" r="-434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AAA165-1D58-1643-A45D-0756B4CC046E}"/>
                  </a:ext>
                </a:extLst>
              </p:cNvPr>
              <p:cNvSpPr txBox="1"/>
              <p:nvPr/>
            </p:nvSpPr>
            <p:spPr>
              <a:xfrm>
                <a:off x="8188124" y="5670507"/>
                <a:ext cx="567159" cy="5748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sSub>
                            <m:sSubPr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AAA165-1D58-1643-A45D-0756B4CC0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8124" y="5670507"/>
                <a:ext cx="567159" cy="574837"/>
              </a:xfrm>
              <a:prstGeom prst="rect">
                <a:avLst/>
              </a:prstGeom>
              <a:blipFill>
                <a:blip r:embed="rId4"/>
                <a:stretch>
                  <a:fillRect l="-35556" t="-10638" r="-40000"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80C287A-05C6-E740-A9E8-B8BEC39FC5F9}"/>
                  </a:ext>
                </a:extLst>
              </p:cNvPr>
              <p:cNvSpPr txBox="1"/>
              <p:nvPr/>
            </p:nvSpPr>
            <p:spPr>
              <a:xfrm>
                <a:off x="7199451" y="5671051"/>
                <a:ext cx="567159" cy="5748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sSub>
                            <m:sSubPr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80C287A-05C6-E740-A9E8-B8BEC39FC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451" y="5671051"/>
                <a:ext cx="567159" cy="574837"/>
              </a:xfrm>
              <a:prstGeom prst="rect">
                <a:avLst/>
              </a:prstGeom>
              <a:blipFill>
                <a:blip r:embed="rId5"/>
                <a:stretch>
                  <a:fillRect l="-32609" t="-13043" r="-36957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10530F-3C42-0D4B-9FE4-5C065AA66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320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6B7A9-AD7C-E341-B67A-D3A52020E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Policy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CF296-2101-6541-8B67-14AFE9958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New policy computed based on value functions of </a:t>
            </a:r>
            <a:r>
              <a:rPr lang="en-US" i="1" dirty="0"/>
              <a:t>set of policies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202E2A-236F-294E-90FC-A4F1D06BA805}"/>
              </a:ext>
            </a:extLst>
          </p:cNvPr>
          <p:cNvSpPr/>
          <p:nvPr/>
        </p:nvSpPr>
        <p:spPr>
          <a:xfrm>
            <a:off x="7081987" y="2896981"/>
            <a:ext cx="2663687" cy="2703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6DE1DB-64DB-C946-99D8-DAE4F08ECF79}"/>
                  </a:ext>
                </a:extLst>
              </p:cNvPr>
              <p:cNvSpPr txBox="1"/>
              <p:nvPr/>
            </p:nvSpPr>
            <p:spPr>
              <a:xfrm>
                <a:off x="1967697" y="3711946"/>
                <a:ext cx="5671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6DE1DB-64DB-C946-99D8-DAE4F08EC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697" y="3711946"/>
                <a:ext cx="567159" cy="553998"/>
              </a:xfrm>
              <a:prstGeom prst="rect">
                <a:avLst/>
              </a:prstGeom>
              <a:blipFill>
                <a:blip r:embed="rId2"/>
                <a:stretch>
                  <a:fillRect l="-13043" r="-4348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BBC83E-208B-6148-86A9-30E57B208E9F}"/>
                  </a:ext>
                </a:extLst>
              </p:cNvPr>
              <p:cNvSpPr txBox="1"/>
              <p:nvPr/>
            </p:nvSpPr>
            <p:spPr>
              <a:xfrm>
                <a:off x="8188124" y="3839268"/>
                <a:ext cx="5671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BBC83E-208B-6148-86A9-30E57B208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8124" y="3839268"/>
                <a:ext cx="567159" cy="553998"/>
              </a:xfrm>
              <a:prstGeom prst="rect">
                <a:avLst/>
              </a:prstGeom>
              <a:blipFill>
                <a:blip r:embed="rId3"/>
                <a:stretch>
                  <a:fillRect l="-11111" r="-888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6FFEE25-6317-A341-9FC0-B2193A58BA24}"/>
                  </a:ext>
                </a:extLst>
              </p:cNvPr>
              <p:cNvSpPr txBox="1"/>
              <p:nvPr/>
            </p:nvSpPr>
            <p:spPr>
              <a:xfrm>
                <a:off x="7199451" y="2926784"/>
                <a:ext cx="5671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6FFEE25-6317-A341-9FC0-B2193A58BA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451" y="2926784"/>
                <a:ext cx="567159" cy="553998"/>
              </a:xfrm>
              <a:prstGeom prst="rect">
                <a:avLst/>
              </a:prstGeom>
              <a:blipFill>
                <a:blip r:embed="rId4"/>
                <a:stretch>
                  <a:fillRect l="-10870" r="-434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7599389-DC36-8042-8407-643933476044}"/>
                  </a:ext>
                </a:extLst>
              </p:cNvPr>
              <p:cNvSpPr txBox="1"/>
              <p:nvPr/>
            </p:nvSpPr>
            <p:spPr>
              <a:xfrm>
                <a:off x="8188124" y="5670507"/>
                <a:ext cx="567159" cy="5748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sSub>
                            <m:sSubPr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7599389-DC36-8042-8407-643933476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8124" y="5670507"/>
                <a:ext cx="567159" cy="574837"/>
              </a:xfrm>
              <a:prstGeom prst="rect">
                <a:avLst/>
              </a:prstGeom>
              <a:blipFill>
                <a:blip r:embed="rId5"/>
                <a:stretch>
                  <a:fillRect l="-35556" t="-10638" r="-40000"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127882-EF44-8749-9D0A-269C009F93E4}"/>
                  </a:ext>
                </a:extLst>
              </p:cNvPr>
              <p:cNvSpPr txBox="1"/>
              <p:nvPr/>
            </p:nvSpPr>
            <p:spPr>
              <a:xfrm>
                <a:off x="7199451" y="5671051"/>
                <a:ext cx="567159" cy="5748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sSub>
                            <m:sSubPr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127882-EF44-8749-9D0A-269C009F93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451" y="5671051"/>
                <a:ext cx="567159" cy="574837"/>
              </a:xfrm>
              <a:prstGeom prst="rect">
                <a:avLst/>
              </a:prstGeom>
              <a:blipFill>
                <a:blip r:embed="rId6"/>
                <a:stretch>
                  <a:fillRect l="-32609" t="-13043" r="-36957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1F9C40-1327-D440-9F04-184158B73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552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6B7A9-AD7C-E341-B67A-D3A52020E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Policy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CF296-2101-6541-8B67-14AFE9958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New policy computed based on value functions of </a:t>
            </a:r>
            <a:r>
              <a:rPr lang="en-US" i="1" dirty="0"/>
              <a:t>set of policies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202E2A-236F-294E-90FC-A4F1D06BA805}"/>
              </a:ext>
            </a:extLst>
          </p:cNvPr>
          <p:cNvSpPr/>
          <p:nvPr/>
        </p:nvSpPr>
        <p:spPr>
          <a:xfrm>
            <a:off x="7081987" y="2896981"/>
            <a:ext cx="2663687" cy="2703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6DE1DB-64DB-C946-99D8-DAE4F08ECF79}"/>
                  </a:ext>
                </a:extLst>
              </p:cNvPr>
              <p:cNvSpPr txBox="1"/>
              <p:nvPr/>
            </p:nvSpPr>
            <p:spPr>
              <a:xfrm>
                <a:off x="1967697" y="3711946"/>
                <a:ext cx="5671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6DE1DB-64DB-C946-99D8-DAE4F08EC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697" y="3711946"/>
                <a:ext cx="567159" cy="553998"/>
              </a:xfrm>
              <a:prstGeom prst="rect">
                <a:avLst/>
              </a:prstGeom>
              <a:blipFill>
                <a:blip r:embed="rId2"/>
                <a:stretch>
                  <a:fillRect l="-13043" r="-4348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84C6BB0-F7BE-7043-BEB1-A9DFC3FCD065}"/>
              </a:ext>
            </a:extLst>
          </p:cNvPr>
          <p:cNvCxnSpPr>
            <a:cxnSpLocks/>
          </p:cNvCxnSpPr>
          <p:nvPr/>
        </p:nvCxnSpPr>
        <p:spPr>
          <a:xfrm>
            <a:off x="2711241" y="4002014"/>
            <a:ext cx="1351473" cy="0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1C76AE-7EDE-7440-A621-E841A54FB0FE}"/>
                  </a:ext>
                </a:extLst>
              </p:cNvPr>
              <p:cNvSpPr txBox="1"/>
              <p:nvPr/>
            </p:nvSpPr>
            <p:spPr>
              <a:xfrm>
                <a:off x="4342436" y="3713875"/>
                <a:ext cx="567159" cy="5748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sSub>
                            <m:sSubPr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1C76AE-7EDE-7440-A621-E841A54FB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436" y="3713875"/>
                <a:ext cx="567159" cy="574837"/>
              </a:xfrm>
              <a:prstGeom prst="rect">
                <a:avLst/>
              </a:prstGeom>
              <a:blipFill>
                <a:blip r:embed="rId3"/>
                <a:stretch>
                  <a:fillRect l="-32609" t="-10638" r="-39130"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414E51-0EDA-8242-B8F4-D1A6E4FFC9CA}"/>
                  </a:ext>
                </a:extLst>
              </p:cNvPr>
              <p:cNvSpPr txBox="1"/>
              <p:nvPr/>
            </p:nvSpPr>
            <p:spPr>
              <a:xfrm>
                <a:off x="8188124" y="3839268"/>
                <a:ext cx="5671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414E51-0EDA-8242-B8F4-D1A6E4FFC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8124" y="3839268"/>
                <a:ext cx="567159" cy="553998"/>
              </a:xfrm>
              <a:prstGeom prst="rect">
                <a:avLst/>
              </a:prstGeom>
              <a:blipFill>
                <a:blip r:embed="rId4"/>
                <a:stretch>
                  <a:fillRect l="-11111" r="-888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0D7AFCD-DBAD-BB40-9382-C1F2CBF0FC01}"/>
                  </a:ext>
                </a:extLst>
              </p:cNvPr>
              <p:cNvSpPr txBox="1"/>
              <p:nvPr/>
            </p:nvSpPr>
            <p:spPr>
              <a:xfrm>
                <a:off x="7199451" y="2926784"/>
                <a:ext cx="5671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0D7AFCD-DBAD-BB40-9382-C1F2CBF0F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451" y="2926784"/>
                <a:ext cx="567159" cy="553998"/>
              </a:xfrm>
              <a:prstGeom prst="rect">
                <a:avLst/>
              </a:prstGeom>
              <a:blipFill>
                <a:blip r:embed="rId5"/>
                <a:stretch>
                  <a:fillRect l="-10870" r="-434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B63C96B-DB29-CE46-8E78-E368FAB3B95E}"/>
                  </a:ext>
                </a:extLst>
              </p:cNvPr>
              <p:cNvSpPr txBox="1"/>
              <p:nvPr/>
            </p:nvSpPr>
            <p:spPr>
              <a:xfrm>
                <a:off x="8188124" y="5670507"/>
                <a:ext cx="567159" cy="5748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sSub>
                            <m:sSubPr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B63C96B-DB29-CE46-8E78-E368FAB3B9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8124" y="5670507"/>
                <a:ext cx="567159" cy="574837"/>
              </a:xfrm>
              <a:prstGeom prst="rect">
                <a:avLst/>
              </a:prstGeom>
              <a:blipFill>
                <a:blip r:embed="rId6"/>
                <a:stretch>
                  <a:fillRect l="-35556" t="-10638" r="-40000"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C0B814-5BEF-F744-883B-7BD0CC683F9D}"/>
                  </a:ext>
                </a:extLst>
              </p:cNvPr>
              <p:cNvSpPr txBox="1"/>
              <p:nvPr/>
            </p:nvSpPr>
            <p:spPr>
              <a:xfrm>
                <a:off x="7199451" y="5671051"/>
                <a:ext cx="567159" cy="5748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sSub>
                            <m:sSubPr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C0B814-5BEF-F744-883B-7BD0CC683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451" y="5671051"/>
                <a:ext cx="567159" cy="574837"/>
              </a:xfrm>
              <a:prstGeom prst="rect">
                <a:avLst/>
              </a:prstGeom>
              <a:blipFill>
                <a:blip r:embed="rId7"/>
                <a:stretch>
                  <a:fillRect l="-32609" t="-13043" r="-36957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C551FC-A9BC-034E-B4B9-44AEF5CE1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803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6B7A9-AD7C-E341-B67A-D3A52020E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Policy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CF296-2101-6541-8B67-14AFE9958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New policy computed based on value functions of </a:t>
            </a:r>
            <a:r>
              <a:rPr lang="en-US" i="1" dirty="0"/>
              <a:t>set of policies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How do we choose a new policy 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202E2A-236F-294E-90FC-A4F1D06BA805}"/>
              </a:ext>
            </a:extLst>
          </p:cNvPr>
          <p:cNvSpPr/>
          <p:nvPr/>
        </p:nvSpPr>
        <p:spPr>
          <a:xfrm>
            <a:off x="7081987" y="2896981"/>
            <a:ext cx="2663687" cy="2703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6DE1DB-64DB-C946-99D8-DAE4F08ECF79}"/>
                  </a:ext>
                </a:extLst>
              </p:cNvPr>
              <p:cNvSpPr txBox="1"/>
              <p:nvPr/>
            </p:nvSpPr>
            <p:spPr>
              <a:xfrm>
                <a:off x="9178515" y="5002378"/>
                <a:ext cx="5671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6DE1DB-64DB-C946-99D8-DAE4F08EC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8515" y="5002378"/>
                <a:ext cx="567159" cy="553998"/>
              </a:xfrm>
              <a:prstGeom prst="rect">
                <a:avLst/>
              </a:prstGeom>
              <a:blipFill>
                <a:blip r:embed="rId2"/>
                <a:stretch>
                  <a:fillRect l="-13333" r="-4444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85D69D6-53CD-2741-87D9-565EED10F2C8}"/>
                  </a:ext>
                </a:extLst>
              </p:cNvPr>
              <p:cNvSpPr txBox="1"/>
              <p:nvPr/>
            </p:nvSpPr>
            <p:spPr>
              <a:xfrm>
                <a:off x="8564300" y="4524027"/>
                <a:ext cx="8449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⋱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85D69D6-53CD-2741-87D9-565EED10F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4300" y="4524027"/>
                <a:ext cx="844952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725601E-388B-4C4B-BD73-D81F024BF2FE}"/>
                  </a:ext>
                </a:extLst>
              </p:cNvPr>
              <p:cNvSpPr txBox="1"/>
              <p:nvPr/>
            </p:nvSpPr>
            <p:spPr>
              <a:xfrm>
                <a:off x="8188124" y="3839268"/>
                <a:ext cx="5671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725601E-388B-4C4B-BD73-D81F024BF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8124" y="3839268"/>
                <a:ext cx="567159" cy="553998"/>
              </a:xfrm>
              <a:prstGeom prst="rect">
                <a:avLst/>
              </a:prstGeom>
              <a:blipFill>
                <a:blip r:embed="rId4"/>
                <a:stretch>
                  <a:fillRect l="-11111" r="-888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637947E-552D-D845-93C7-0B9D65B39C78}"/>
                  </a:ext>
                </a:extLst>
              </p:cNvPr>
              <p:cNvSpPr txBox="1"/>
              <p:nvPr/>
            </p:nvSpPr>
            <p:spPr>
              <a:xfrm>
                <a:off x="7199451" y="2926784"/>
                <a:ext cx="5671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637947E-552D-D845-93C7-0B9D65B39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451" y="2926784"/>
                <a:ext cx="567159" cy="553998"/>
              </a:xfrm>
              <a:prstGeom prst="rect">
                <a:avLst/>
              </a:prstGeom>
              <a:blipFill>
                <a:blip r:embed="rId5"/>
                <a:stretch>
                  <a:fillRect l="-10870" r="-434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843EDF4-74E6-5B41-A344-D85654A888DF}"/>
                  </a:ext>
                </a:extLst>
              </p:cNvPr>
              <p:cNvSpPr txBox="1"/>
              <p:nvPr/>
            </p:nvSpPr>
            <p:spPr>
              <a:xfrm>
                <a:off x="8188124" y="5670507"/>
                <a:ext cx="567159" cy="5748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sSub>
                            <m:sSubPr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843EDF4-74E6-5B41-A344-D85654A888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8124" y="5670507"/>
                <a:ext cx="567159" cy="574837"/>
              </a:xfrm>
              <a:prstGeom prst="rect">
                <a:avLst/>
              </a:prstGeom>
              <a:blipFill>
                <a:blip r:embed="rId6"/>
                <a:stretch>
                  <a:fillRect l="-35556" t="-10638" r="-40000"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5ADE2B-786A-9140-8056-150E681A06F6}"/>
                  </a:ext>
                </a:extLst>
              </p:cNvPr>
              <p:cNvSpPr txBox="1"/>
              <p:nvPr/>
            </p:nvSpPr>
            <p:spPr>
              <a:xfrm>
                <a:off x="7199451" y="5671051"/>
                <a:ext cx="567159" cy="5748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sSub>
                            <m:sSubPr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5ADE2B-786A-9140-8056-150E681A0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451" y="5671051"/>
                <a:ext cx="567159" cy="574837"/>
              </a:xfrm>
              <a:prstGeom prst="rect">
                <a:avLst/>
              </a:prstGeom>
              <a:blipFill>
                <a:blip r:embed="rId7"/>
                <a:stretch>
                  <a:fillRect l="-32609" t="-13043" r="-36957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94AB72B-C7FE-F540-AC03-054403C2EF3C}"/>
                  </a:ext>
                </a:extLst>
              </p:cNvPr>
              <p:cNvSpPr txBox="1"/>
              <p:nvPr/>
            </p:nvSpPr>
            <p:spPr>
              <a:xfrm>
                <a:off x="9125672" y="5670507"/>
                <a:ext cx="567159" cy="5748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sSub>
                            <m:sSubPr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94AB72B-C7FE-F540-AC03-054403C2E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5672" y="5670507"/>
                <a:ext cx="567159" cy="574837"/>
              </a:xfrm>
              <a:prstGeom prst="rect">
                <a:avLst/>
              </a:prstGeom>
              <a:blipFill>
                <a:blip r:embed="rId8"/>
                <a:stretch>
                  <a:fillRect l="-35556" t="-10638" r="-42222"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CE2D39-24D2-1141-A78E-DF76FD5CB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8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6B7A9-AD7C-E341-B67A-D3A52020E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Policy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CF296-2101-6541-8B67-14AFE9958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8619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New policy computed based on value functions of </a:t>
            </a:r>
            <a:r>
              <a:rPr lang="en-US" i="1" dirty="0"/>
              <a:t>set of policies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How do we choose a new policy 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202E2A-236F-294E-90FC-A4F1D06BA805}"/>
              </a:ext>
            </a:extLst>
          </p:cNvPr>
          <p:cNvSpPr/>
          <p:nvPr/>
        </p:nvSpPr>
        <p:spPr>
          <a:xfrm>
            <a:off x="7081987" y="2896981"/>
            <a:ext cx="2663687" cy="2703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5DFF138-F3F8-ED40-BD82-DDE7D741C5B8}"/>
                  </a:ext>
                </a:extLst>
              </p:cNvPr>
              <p:cNvSpPr txBox="1"/>
              <p:nvPr/>
            </p:nvSpPr>
            <p:spPr>
              <a:xfrm>
                <a:off x="838200" y="3146704"/>
                <a:ext cx="5979289" cy="752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CA" sz="2800" b="0" i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sz="2800" b="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lim>
                              </m:limLow>
                            </m:fName>
                            <m:e>
                              <m:sSup>
                                <m:sSupPr>
                                  <m:ctrlPr>
                                    <a:rPr lang="en-CA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CA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CA" sz="2800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</m:acc>
                                </m:e>
                                <m:sup>
                                  <m:sSub>
                                    <m:sSubPr>
                                      <m:ctrlPr>
                                        <a:rPr lang="en-CA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28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lang="en-CA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func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5DFF138-F3F8-ED40-BD82-DDE7D741C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146704"/>
                <a:ext cx="5979289" cy="7520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00EEBA-5019-7E48-80BD-BD231D164357}"/>
                  </a:ext>
                </a:extLst>
              </p:cNvPr>
              <p:cNvSpPr txBox="1"/>
              <p:nvPr/>
            </p:nvSpPr>
            <p:spPr>
              <a:xfrm>
                <a:off x="9178515" y="5002378"/>
                <a:ext cx="5671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00EEBA-5019-7E48-80BD-BD231D164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8515" y="5002378"/>
                <a:ext cx="567159" cy="553998"/>
              </a:xfrm>
              <a:prstGeom prst="rect">
                <a:avLst/>
              </a:prstGeom>
              <a:blipFill>
                <a:blip r:embed="rId3"/>
                <a:stretch>
                  <a:fillRect l="-13333" r="-4444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480338-D5F8-5743-87D3-CFBB4679D3E2}"/>
                  </a:ext>
                </a:extLst>
              </p:cNvPr>
              <p:cNvSpPr txBox="1"/>
              <p:nvPr/>
            </p:nvSpPr>
            <p:spPr>
              <a:xfrm>
                <a:off x="8564300" y="4524027"/>
                <a:ext cx="8449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⋱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480338-D5F8-5743-87D3-CFBB4679D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4300" y="4524027"/>
                <a:ext cx="844952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D4B2018-C113-F340-A668-F9FA6F02225D}"/>
                  </a:ext>
                </a:extLst>
              </p:cNvPr>
              <p:cNvSpPr txBox="1"/>
              <p:nvPr/>
            </p:nvSpPr>
            <p:spPr>
              <a:xfrm>
                <a:off x="8188124" y="3839268"/>
                <a:ext cx="5671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D4B2018-C113-F340-A668-F9FA6F022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8124" y="3839268"/>
                <a:ext cx="567159" cy="553998"/>
              </a:xfrm>
              <a:prstGeom prst="rect">
                <a:avLst/>
              </a:prstGeom>
              <a:blipFill>
                <a:blip r:embed="rId5"/>
                <a:stretch>
                  <a:fillRect l="-11111" r="-888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6A68BF-E3FF-2C41-AB31-0F06DA021AF0}"/>
                  </a:ext>
                </a:extLst>
              </p:cNvPr>
              <p:cNvSpPr txBox="1"/>
              <p:nvPr/>
            </p:nvSpPr>
            <p:spPr>
              <a:xfrm>
                <a:off x="7199451" y="2926784"/>
                <a:ext cx="5671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6A68BF-E3FF-2C41-AB31-0F06DA021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451" y="2926784"/>
                <a:ext cx="567159" cy="553998"/>
              </a:xfrm>
              <a:prstGeom prst="rect">
                <a:avLst/>
              </a:prstGeom>
              <a:blipFill>
                <a:blip r:embed="rId6"/>
                <a:stretch>
                  <a:fillRect l="-10870" r="-434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232850-2165-BE4E-B00E-A0018278A52E}"/>
                  </a:ext>
                </a:extLst>
              </p:cNvPr>
              <p:cNvSpPr txBox="1"/>
              <p:nvPr/>
            </p:nvSpPr>
            <p:spPr>
              <a:xfrm>
                <a:off x="8188124" y="5670507"/>
                <a:ext cx="567159" cy="5748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sSub>
                            <m:sSubPr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232850-2165-BE4E-B00E-A0018278A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8124" y="5670507"/>
                <a:ext cx="567159" cy="574837"/>
              </a:xfrm>
              <a:prstGeom prst="rect">
                <a:avLst/>
              </a:prstGeom>
              <a:blipFill>
                <a:blip r:embed="rId7"/>
                <a:stretch>
                  <a:fillRect l="-35556" t="-10638" r="-40000"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D6433C7-3AE0-F247-B0A3-11AAFFE47E0F}"/>
                  </a:ext>
                </a:extLst>
              </p:cNvPr>
              <p:cNvSpPr txBox="1"/>
              <p:nvPr/>
            </p:nvSpPr>
            <p:spPr>
              <a:xfrm>
                <a:off x="7199451" y="5671051"/>
                <a:ext cx="567159" cy="5748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sSub>
                            <m:sSubPr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D6433C7-3AE0-F247-B0A3-11AAFFE47E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451" y="5671051"/>
                <a:ext cx="567159" cy="574837"/>
              </a:xfrm>
              <a:prstGeom prst="rect">
                <a:avLst/>
              </a:prstGeom>
              <a:blipFill>
                <a:blip r:embed="rId8"/>
                <a:stretch>
                  <a:fillRect l="-32609" t="-13043" r="-36957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1ECDE0-51BD-DB43-A4C2-02C7331795AC}"/>
                  </a:ext>
                </a:extLst>
              </p:cNvPr>
              <p:cNvSpPr txBox="1"/>
              <p:nvPr/>
            </p:nvSpPr>
            <p:spPr>
              <a:xfrm>
                <a:off x="9125672" y="5670507"/>
                <a:ext cx="567159" cy="5748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sSub>
                            <m:sSubPr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1ECDE0-51BD-DB43-A4C2-02C733179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5672" y="5670507"/>
                <a:ext cx="567159" cy="574837"/>
              </a:xfrm>
              <a:prstGeom prst="rect">
                <a:avLst/>
              </a:prstGeom>
              <a:blipFill>
                <a:blip r:embed="rId9"/>
                <a:stretch>
                  <a:fillRect l="-35556" t="-10638" r="-42222"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708EE2-6B58-EB49-BC65-87A16EC5D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042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6B7A9-AD7C-E341-B67A-D3A52020E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Policy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CF296-2101-6541-8B67-14AFE9958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8619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New policy computed based on value functions of </a:t>
            </a:r>
            <a:r>
              <a:rPr lang="en-US" i="1" dirty="0"/>
              <a:t>set of policies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How do we choose a new policy 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202E2A-236F-294E-90FC-A4F1D06BA805}"/>
              </a:ext>
            </a:extLst>
          </p:cNvPr>
          <p:cNvSpPr/>
          <p:nvPr/>
        </p:nvSpPr>
        <p:spPr>
          <a:xfrm>
            <a:off x="7081987" y="2896981"/>
            <a:ext cx="2663687" cy="2703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5DFF138-F3F8-ED40-BD82-DDE7D741C5B8}"/>
                  </a:ext>
                </a:extLst>
              </p:cNvPr>
              <p:cNvSpPr txBox="1"/>
              <p:nvPr/>
            </p:nvSpPr>
            <p:spPr>
              <a:xfrm>
                <a:off x="838200" y="3146704"/>
                <a:ext cx="5979289" cy="752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CA" sz="2800" b="0" i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CA" sz="2800" b="0" i="1" smtClean="0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CA" sz="2800" b="0" i="1" smtClean="0">
                                      <a:solidFill>
                                        <a:srgbClr val="1414D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sz="2800" b="0" i="0" smtClean="0">
                                      <a:solidFill>
                                        <a:srgbClr val="1414D2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CA" sz="2800" b="0" i="1" smtClean="0">
                                      <a:solidFill>
                                        <a:srgbClr val="1414D2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lim>
                              </m:limLow>
                            </m:fName>
                            <m:e>
                              <m:sSup>
                                <m:sSupPr>
                                  <m:ctrlPr>
                                    <a:rPr lang="en-CA" sz="2800" i="1">
                                      <a:solidFill>
                                        <a:srgbClr val="1414D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CA" sz="2800" i="1">
                                          <a:solidFill>
                                            <a:srgbClr val="1414D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CA" sz="2800" i="1">
                                          <a:solidFill>
                                            <a:srgbClr val="1414D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</m:acc>
                                </m:e>
                                <m:sup>
                                  <m:sSub>
                                    <m:sSubPr>
                                      <m:ctrlPr>
                                        <a:rPr lang="en-CA" sz="2800" i="1">
                                          <a:solidFill>
                                            <a:srgbClr val="1414D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2800" i="1">
                                          <a:solidFill>
                                            <a:srgbClr val="1414D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lang="en-CA" sz="2800" b="0" i="1" smtClean="0">
                                          <a:solidFill>
                                            <a:srgbClr val="1414D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func>
                          <m:r>
                            <a:rPr lang="en-CA" sz="2800" b="0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CA" sz="2800" b="0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CA" sz="2800" b="0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CA" sz="2800" b="0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CA" sz="2800" b="0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5DFF138-F3F8-ED40-BD82-DDE7D741C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146704"/>
                <a:ext cx="5979289" cy="7520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00EEBA-5019-7E48-80BD-BD231D164357}"/>
                  </a:ext>
                </a:extLst>
              </p:cNvPr>
              <p:cNvSpPr txBox="1"/>
              <p:nvPr/>
            </p:nvSpPr>
            <p:spPr>
              <a:xfrm>
                <a:off x="9178515" y="5002378"/>
                <a:ext cx="5671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00EEBA-5019-7E48-80BD-BD231D164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8515" y="5002378"/>
                <a:ext cx="567159" cy="553998"/>
              </a:xfrm>
              <a:prstGeom prst="rect">
                <a:avLst/>
              </a:prstGeom>
              <a:blipFill>
                <a:blip r:embed="rId3"/>
                <a:stretch>
                  <a:fillRect l="-13333" r="-4444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480338-D5F8-5743-87D3-CFBB4679D3E2}"/>
                  </a:ext>
                </a:extLst>
              </p:cNvPr>
              <p:cNvSpPr txBox="1"/>
              <p:nvPr/>
            </p:nvSpPr>
            <p:spPr>
              <a:xfrm>
                <a:off x="8564300" y="4524027"/>
                <a:ext cx="8449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⋱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480338-D5F8-5743-87D3-CFBB4679D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4300" y="4524027"/>
                <a:ext cx="844952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D4B2018-C113-F340-A668-F9FA6F02225D}"/>
                  </a:ext>
                </a:extLst>
              </p:cNvPr>
              <p:cNvSpPr txBox="1"/>
              <p:nvPr/>
            </p:nvSpPr>
            <p:spPr>
              <a:xfrm>
                <a:off x="8188124" y="3839268"/>
                <a:ext cx="5671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D4B2018-C113-F340-A668-F9FA6F022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8124" y="3839268"/>
                <a:ext cx="567159" cy="553998"/>
              </a:xfrm>
              <a:prstGeom prst="rect">
                <a:avLst/>
              </a:prstGeom>
              <a:blipFill>
                <a:blip r:embed="rId5"/>
                <a:stretch>
                  <a:fillRect l="-11111" r="-888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6A68BF-E3FF-2C41-AB31-0F06DA021AF0}"/>
                  </a:ext>
                </a:extLst>
              </p:cNvPr>
              <p:cNvSpPr txBox="1"/>
              <p:nvPr/>
            </p:nvSpPr>
            <p:spPr>
              <a:xfrm>
                <a:off x="7199451" y="2926784"/>
                <a:ext cx="5671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6A68BF-E3FF-2C41-AB31-0F06DA021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451" y="2926784"/>
                <a:ext cx="567159" cy="553998"/>
              </a:xfrm>
              <a:prstGeom prst="rect">
                <a:avLst/>
              </a:prstGeom>
              <a:blipFill>
                <a:blip r:embed="rId6"/>
                <a:stretch>
                  <a:fillRect l="-10870" r="-434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232850-2165-BE4E-B00E-A0018278A52E}"/>
                  </a:ext>
                </a:extLst>
              </p:cNvPr>
              <p:cNvSpPr txBox="1"/>
              <p:nvPr/>
            </p:nvSpPr>
            <p:spPr>
              <a:xfrm>
                <a:off x="8188124" y="5670507"/>
                <a:ext cx="567159" cy="5748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600" b="0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CA" sz="3600" b="0" i="1" smtClean="0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3600" b="0" i="1" smtClean="0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sSub>
                            <m:sSubPr>
                              <m:ctrlPr>
                                <a:rPr lang="en-CA" sz="3600" b="0" i="1" smtClean="0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3600" b="0" i="1" smtClean="0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3600" b="0" i="1" smtClean="0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232850-2165-BE4E-B00E-A0018278A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8124" y="5670507"/>
                <a:ext cx="567159" cy="574837"/>
              </a:xfrm>
              <a:prstGeom prst="rect">
                <a:avLst/>
              </a:prstGeom>
              <a:blipFill>
                <a:blip r:embed="rId7"/>
                <a:stretch>
                  <a:fillRect l="-35556" t="-10638" r="-40000"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D6433C7-3AE0-F247-B0A3-11AAFFE47E0F}"/>
                  </a:ext>
                </a:extLst>
              </p:cNvPr>
              <p:cNvSpPr txBox="1"/>
              <p:nvPr/>
            </p:nvSpPr>
            <p:spPr>
              <a:xfrm>
                <a:off x="7199451" y="5671051"/>
                <a:ext cx="567159" cy="5748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sSub>
                            <m:sSubPr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D6433C7-3AE0-F247-B0A3-11AAFFE47E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451" y="5671051"/>
                <a:ext cx="567159" cy="574837"/>
              </a:xfrm>
              <a:prstGeom prst="rect">
                <a:avLst/>
              </a:prstGeom>
              <a:blipFill>
                <a:blip r:embed="rId8"/>
                <a:stretch>
                  <a:fillRect l="-32609" t="-13043" r="-36957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1ECDE0-51BD-DB43-A4C2-02C7331795AC}"/>
                  </a:ext>
                </a:extLst>
              </p:cNvPr>
              <p:cNvSpPr txBox="1"/>
              <p:nvPr/>
            </p:nvSpPr>
            <p:spPr>
              <a:xfrm>
                <a:off x="9125672" y="5670507"/>
                <a:ext cx="567159" cy="5748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sSub>
                            <m:sSubPr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1ECDE0-51BD-DB43-A4C2-02C733179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5672" y="5670507"/>
                <a:ext cx="567159" cy="574837"/>
              </a:xfrm>
              <a:prstGeom prst="rect">
                <a:avLst/>
              </a:prstGeom>
              <a:blipFill>
                <a:blip r:embed="rId9"/>
                <a:stretch>
                  <a:fillRect l="-35556" t="-10638" r="-42222"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DC79F-9FCA-FB49-8C84-3BCB4B57A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60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22529-9AED-C746-966C-3F516D71F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Imagination Core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F1391A4-5E00-1847-888B-662D0DBCA99C}"/>
              </a:ext>
            </a:extLst>
          </p:cNvPr>
          <p:cNvGrpSpPr/>
          <p:nvPr/>
        </p:nvGrpSpPr>
        <p:grpSpPr>
          <a:xfrm>
            <a:off x="8557146" y="1433015"/>
            <a:ext cx="1219152" cy="1651379"/>
            <a:chOff x="8557146" y="1433015"/>
            <a:chExt cx="1219152" cy="16513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90152F9-6829-9845-8366-1D91C7C1D4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37" t="18343" r="88893" b="55007"/>
            <a:stretch/>
          </p:blipFill>
          <p:spPr>
            <a:xfrm>
              <a:off x="8557146" y="1433015"/>
              <a:ext cx="1173708" cy="165137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6EAF9C2-137A-D246-B70D-95839E95DBAE}"/>
                </a:ext>
              </a:extLst>
            </p:cNvPr>
            <p:cNvSpPr/>
            <p:nvPr/>
          </p:nvSpPr>
          <p:spPr>
            <a:xfrm>
              <a:off x="9299643" y="1906621"/>
              <a:ext cx="476655" cy="5544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95B73A-5106-2A43-9CC2-CA00F9769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738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6B7A9-AD7C-E341-B67A-D3A52020E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Policy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CF296-2101-6541-8B67-14AFE9958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8619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New policy computed based on value functions of </a:t>
            </a:r>
            <a:r>
              <a:rPr lang="en-US" i="1" dirty="0"/>
              <a:t>set of policies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How do we choose a new policy 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202E2A-236F-294E-90FC-A4F1D06BA805}"/>
              </a:ext>
            </a:extLst>
          </p:cNvPr>
          <p:cNvSpPr/>
          <p:nvPr/>
        </p:nvSpPr>
        <p:spPr>
          <a:xfrm>
            <a:off x="7081987" y="2896981"/>
            <a:ext cx="2663687" cy="2703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5DFF138-F3F8-ED40-BD82-DDE7D741C5B8}"/>
                  </a:ext>
                </a:extLst>
              </p:cNvPr>
              <p:cNvSpPr txBox="1"/>
              <p:nvPr/>
            </p:nvSpPr>
            <p:spPr>
              <a:xfrm>
                <a:off x="838200" y="3146704"/>
                <a:ext cx="5979289" cy="752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CA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CA" sz="28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CA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CA" sz="2800" b="0" i="1" smtClean="0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CA" sz="2800" b="0" i="1" smtClean="0">
                                      <a:solidFill>
                                        <a:srgbClr val="1414D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sz="2800" b="0" i="0" smtClean="0">
                                      <a:solidFill>
                                        <a:srgbClr val="1414D2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CA" sz="2800" b="0" i="1" smtClean="0">
                                      <a:solidFill>
                                        <a:srgbClr val="1414D2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lim>
                              </m:limLow>
                            </m:fName>
                            <m:e>
                              <m:sSup>
                                <m:sSupPr>
                                  <m:ctrlPr>
                                    <a:rPr lang="en-CA" sz="2800" i="1">
                                      <a:solidFill>
                                        <a:srgbClr val="1414D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CA" sz="2800" i="1">
                                          <a:solidFill>
                                            <a:srgbClr val="1414D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CA" sz="2800" i="1">
                                          <a:solidFill>
                                            <a:srgbClr val="1414D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</m:acc>
                                </m:e>
                                <m:sup>
                                  <m:sSub>
                                    <m:sSubPr>
                                      <m:ctrlPr>
                                        <a:rPr lang="en-CA" sz="2800" i="1">
                                          <a:solidFill>
                                            <a:srgbClr val="1414D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2800" i="1">
                                          <a:solidFill>
                                            <a:srgbClr val="1414D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lang="en-CA" sz="2800" b="0" i="1" smtClean="0">
                                          <a:solidFill>
                                            <a:srgbClr val="1414D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func>
                          <m:r>
                            <a:rPr lang="en-CA" sz="2800" b="0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CA" sz="2800" b="0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CA" sz="2800" b="0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CA" sz="2800" b="0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CA" sz="2800" b="0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5DFF138-F3F8-ED40-BD82-DDE7D741C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146704"/>
                <a:ext cx="5979289" cy="7520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00EEBA-5019-7E48-80BD-BD231D164357}"/>
                  </a:ext>
                </a:extLst>
              </p:cNvPr>
              <p:cNvSpPr txBox="1"/>
              <p:nvPr/>
            </p:nvSpPr>
            <p:spPr>
              <a:xfrm>
                <a:off x="9178515" y="5002378"/>
                <a:ext cx="5671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00EEBA-5019-7E48-80BD-BD231D164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8515" y="5002378"/>
                <a:ext cx="567159" cy="553998"/>
              </a:xfrm>
              <a:prstGeom prst="rect">
                <a:avLst/>
              </a:prstGeom>
              <a:blipFill>
                <a:blip r:embed="rId3"/>
                <a:stretch>
                  <a:fillRect l="-13333" r="-4444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480338-D5F8-5743-87D3-CFBB4679D3E2}"/>
                  </a:ext>
                </a:extLst>
              </p:cNvPr>
              <p:cNvSpPr txBox="1"/>
              <p:nvPr/>
            </p:nvSpPr>
            <p:spPr>
              <a:xfrm>
                <a:off x="8564300" y="4524027"/>
                <a:ext cx="8449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⋱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480338-D5F8-5743-87D3-CFBB4679D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4300" y="4524027"/>
                <a:ext cx="844952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D4B2018-C113-F340-A668-F9FA6F02225D}"/>
                  </a:ext>
                </a:extLst>
              </p:cNvPr>
              <p:cNvSpPr txBox="1"/>
              <p:nvPr/>
            </p:nvSpPr>
            <p:spPr>
              <a:xfrm>
                <a:off x="8188124" y="3839268"/>
                <a:ext cx="5671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CA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D4B2018-C113-F340-A668-F9FA6F022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8124" y="3839268"/>
                <a:ext cx="567159" cy="553998"/>
              </a:xfrm>
              <a:prstGeom prst="rect">
                <a:avLst/>
              </a:prstGeom>
              <a:blipFill>
                <a:blip r:embed="rId5"/>
                <a:stretch>
                  <a:fillRect l="-11111" r="-888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6A68BF-E3FF-2C41-AB31-0F06DA021AF0}"/>
                  </a:ext>
                </a:extLst>
              </p:cNvPr>
              <p:cNvSpPr txBox="1"/>
              <p:nvPr/>
            </p:nvSpPr>
            <p:spPr>
              <a:xfrm>
                <a:off x="7199451" y="2926784"/>
                <a:ext cx="5671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6A68BF-E3FF-2C41-AB31-0F06DA021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451" y="2926784"/>
                <a:ext cx="567159" cy="553998"/>
              </a:xfrm>
              <a:prstGeom prst="rect">
                <a:avLst/>
              </a:prstGeom>
              <a:blipFill>
                <a:blip r:embed="rId6"/>
                <a:stretch>
                  <a:fillRect l="-10870" r="-434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232850-2165-BE4E-B00E-A0018278A52E}"/>
                  </a:ext>
                </a:extLst>
              </p:cNvPr>
              <p:cNvSpPr txBox="1"/>
              <p:nvPr/>
            </p:nvSpPr>
            <p:spPr>
              <a:xfrm>
                <a:off x="8188124" y="5670507"/>
                <a:ext cx="567159" cy="5748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600" b="0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CA" sz="3600" b="0" i="1" smtClean="0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3600" b="0" i="1" smtClean="0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sSub>
                            <m:sSubPr>
                              <m:ctrlPr>
                                <a:rPr lang="en-CA" sz="3600" b="0" i="1" smtClean="0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3600" b="0" i="1" smtClean="0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3600" b="0" i="1" smtClean="0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232850-2165-BE4E-B00E-A0018278A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8124" y="5670507"/>
                <a:ext cx="567159" cy="574837"/>
              </a:xfrm>
              <a:prstGeom prst="rect">
                <a:avLst/>
              </a:prstGeom>
              <a:blipFill>
                <a:blip r:embed="rId7"/>
                <a:stretch>
                  <a:fillRect l="-35556" t="-10638" r="-40000"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D6433C7-3AE0-F247-B0A3-11AAFFE47E0F}"/>
                  </a:ext>
                </a:extLst>
              </p:cNvPr>
              <p:cNvSpPr txBox="1"/>
              <p:nvPr/>
            </p:nvSpPr>
            <p:spPr>
              <a:xfrm>
                <a:off x="7199451" y="5671051"/>
                <a:ext cx="567159" cy="5748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sSub>
                            <m:sSubPr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D6433C7-3AE0-F247-B0A3-11AAFFE47E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451" y="5671051"/>
                <a:ext cx="567159" cy="574837"/>
              </a:xfrm>
              <a:prstGeom prst="rect">
                <a:avLst/>
              </a:prstGeom>
              <a:blipFill>
                <a:blip r:embed="rId8"/>
                <a:stretch>
                  <a:fillRect l="-32609" t="-13043" r="-36957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1ECDE0-51BD-DB43-A4C2-02C7331795AC}"/>
                  </a:ext>
                </a:extLst>
              </p:cNvPr>
              <p:cNvSpPr txBox="1"/>
              <p:nvPr/>
            </p:nvSpPr>
            <p:spPr>
              <a:xfrm>
                <a:off x="9125672" y="5670507"/>
                <a:ext cx="567159" cy="5748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sSub>
                            <m:sSubPr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1ECDE0-51BD-DB43-A4C2-02C733179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5672" y="5670507"/>
                <a:ext cx="567159" cy="574837"/>
              </a:xfrm>
              <a:prstGeom prst="rect">
                <a:avLst/>
              </a:prstGeom>
              <a:blipFill>
                <a:blip r:embed="rId9"/>
                <a:stretch>
                  <a:fillRect l="-35556" t="-10638" r="-42222"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D366E9-B03D-B348-BE3D-D938104E4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297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6B7A9-AD7C-E341-B67A-D3A52020E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Policy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CF296-2101-6541-8B67-14AFE9958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8619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New policy computed based on value functions of </a:t>
            </a:r>
            <a:r>
              <a:rPr lang="en-US" i="1" dirty="0"/>
              <a:t>set of policies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How do we choose a new policy 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202E2A-236F-294E-90FC-A4F1D06BA805}"/>
              </a:ext>
            </a:extLst>
          </p:cNvPr>
          <p:cNvSpPr/>
          <p:nvPr/>
        </p:nvSpPr>
        <p:spPr>
          <a:xfrm>
            <a:off x="7081987" y="2896981"/>
            <a:ext cx="2663687" cy="2703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5DFF138-F3F8-ED40-BD82-DDE7D741C5B8}"/>
                  </a:ext>
                </a:extLst>
              </p:cNvPr>
              <p:cNvSpPr txBox="1"/>
              <p:nvPr/>
            </p:nvSpPr>
            <p:spPr>
              <a:xfrm>
                <a:off x="838200" y="3146704"/>
                <a:ext cx="5979289" cy="752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CA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CA" sz="28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CA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CA" sz="2800" b="0" i="1" smtClean="0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CA" sz="2800" b="0" i="1" smtClean="0">
                                      <a:solidFill>
                                        <a:srgbClr val="1414D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sz="2800" b="0" i="0" smtClean="0">
                                      <a:solidFill>
                                        <a:srgbClr val="1414D2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CA" sz="2800" b="0" i="1" smtClean="0">
                                      <a:solidFill>
                                        <a:srgbClr val="1414D2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lim>
                              </m:limLow>
                            </m:fName>
                            <m:e>
                              <m:sSup>
                                <m:sSupPr>
                                  <m:ctrlPr>
                                    <a:rPr lang="en-CA" sz="2800" i="1">
                                      <a:solidFill>
                                        <a:srgbClr val="1414D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CA" sz="2800" i="1">
                                          <a:solidFill>
                                            <a:srgbClr val="1414D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CA" sz="2800" i="1">
                                          <a:solidFill>
                                            <a:srgbClr val="1414D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</m:acc>
                                </m:e>
                                <m:sup>
                                  <m:sSub>
                                    <m:sSubPr>
                                      <m:ctrlPr>
                                        <a:rPr lang="en-CA" sz="2800" i="1">
                                          <a:solidFill>
                                            <a:srgbClr val="1414D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2800" i="1">
                                          <a:solidFill>
                                            <a:srgbClr val="1414D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lang="en-CA" sz="2800" b="0" i="1" smtClean="0">
                                          <a:solidFill>
                                            <a:srgbClr val="1414D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func>
                          <m:r>
                            <a:rPr lang="en-CA" sz="2800" b="0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CA" sz="2800" b="0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CA" sz="2800" b="0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CA" sz="2800" b="0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CA" sz="2800" b="0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5DFF138-F3F8-ED40-BD82-DDE7D741C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146704"/>
                <a:ext cx="5979289" cy="7520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00EEBA-5019-7E48-80BD-BD231D164357}"/>
                  </a:ext>
                </a:extLst>
              </p:cNvPr>
              <p:cNvSpPr txBox="1"/>
              <p:nvPr/>
            </p:nvSpPr>
            <p:spPr>
              <a:xfrm>
                <a:off x="9178515" y="5002378"/>
                <a:ext cx="5671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00EEBA-5019-7E48-80BD-BD231D164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8515" y="5002378"/>
                <a:ext cx="567159" cy="553998"/>
              </a:xfrm>
              <a:prstGeom prst="rect">
                <a:avLst/>
              </a:prstGeom>
              <a:blipFill>
                <a:blip r:embed="rId3"/>
                <a:stretch>
                  <a:fillRect l="-13333" r="-4444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480338-D5F8-5743-87D3-CFBB4679D3E2}"/>
                  </a:ext>
                </a:extLst>
              </p:cNvPr>
              <p:cNvSpPr txBox="1"/>
              <p:nvPr/>
            </p:nvSpPr>
            <p:spPr>
              <a:xfrm>
                <a:off x="8564300" y="4524027"/>
                <a:ext cx="8449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⋱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480338-D5F8-5743-87D3-CFBB4679D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4300" y="4524027"/>
                <a:ext cx="844952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D4B2018-C113-F340-A668-F9FA6F02225D}"/>
                  </a:ext>
                </a:extLst>
              </p:cNvPr>
              <p:cNvSpPr txBox="1"/>
              <p:nvPr/>
            </p:nvSpPr>
            <p:spPr>
              <a:xfrm>
                <a:off x="8188124" y="3839268"/>
                <a:ext cx="5671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CA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D4B2018-C113-F340-A668-F9FA6F022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8124" y="3839268"/>
                <a:ext cx="567159" cy="553998"/>
              </a:xfrm>
              <a:prstGeom prst="rect">
                <a:avLst/>
              </a:prstGeom>
              <a:blipFill>
                <a:blip r:embed="rId5"/>
                <a:stretch>
                  <a:fillRect l="-11111" r="-888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6A68BF-E3FF-2C41-AB31-0F06DA021AF0}"/>
                  </a:ext>
                </a:extLst>
              </p:cNvPr>
              <p:cNvSpPr txBox="1"/>
              <p:nvPr/>
            </p:nvSpPr>
            <p:spPr>
              <a:xfrm>
                <a:off x="7199451" y="2926784"/>
                <a:ext cx="5671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6A68BF-E3FF-2C41-AB31-0F06DA021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451" y="2926784"/>
                <a:ext cx="567159" cy="553998"/>
              </a:xfrm>
              <a:prstGeom prst="rect">
                <a:avLst/>
              </a:prstGeom>
              <a:blipFill>
                <a:blip r:embed="rId6"/>
                <a:stretch>
                  <a:fillRect l="-10870" r="-434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232850-2165-BE4E-B00E-A0018278A52E}"/>
                  </a:ext>
                </a:extLst>
              </p:cNvPr>
              <p:cNvSpPr txBox="1"/>
              <p:nvPr/>
            </p:nvSpPr>
            <p:spPr>
              <a:xfrm>
                <a:off x="8188124" y="5670507"/>
                <a:ext cx="567159" cy="5748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600" b="0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CA" sz="3600" b="0" i="1" smtClean="0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3600" b="0" i="1" smtClean="0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sSub>
                            <m:sSubPr>
                              <m:ctrlPr>
                                <a:rPr lang="en-CA" sz="3600" b="0" i="1" smtClean="0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3600" b="0" i="1" smtClean="0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3600" b="0" i="1" smtClean="0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232850-2165-BE4E-B00E-A0018278A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8124" y="5670507"/>
                <a:ext cx="567159" cy="574837"/>
              </a:xfrm>
              <a:prstGeom prst="rect">
                <a:avLst/>
              </a:prstGeom>
              <a:blipFill>
                <a:blip r:embed="rId7"/>
                <a:stretch>
                  <a:fillRect l="-35556" t="-10638" r="-40000"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D6433C7-3AE0-F247-B0A3-11AAFFE47E0F}"/>
                  </a:ext>
                </a:extLst>
              </p:cNvPr>
              <p:cNvSpPr txBox="1"/>
              <p:nvPr/>
            </p:nvSpPr>
            <p:spPr>
              <a:xfrm>
                <a:off x="7199451" y="5671051"/>
                <a:ext cx="567159" cy="5748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sSub>
                            <m:sSubPr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D6433C7-3AE0-F247-B0A3-11AAFFE47E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451" y="5671051"/>
                <a:ext cx="567159" cy="574837"/>
              </a:xfrm>
              <a:prstGeom prst="rect">
                <a:avLst/>
              </a:prstGeom>
              <a:blipFill>
                <a:blip r:embed="rId8"/>
                <a:stretch>
                  <a:fillRect l="-32609" t="-13043" r="-36957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1ECDE0-51BD-DB43-A4C2-02C7331795AC}"/>
                  </a:ext>
                </a:extLst>
              </p:cNvPr>
              <p:cNvSpPr txBox="1"/>
              <p:nvPr/>
            </p:nvSpPr>
            <p:spPr>
              <a:xfrm>
                <a:off x="9125672" y="5670507"/>
                <a:ext cx="567159" cy="5748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p>
                          <m:sSub>
                            <m:sSubPr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1ECDE0-51BD-DB43-A4C2-02C733179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5672" y="5670507"/>
                <a:ext cx="567159" cy="574837"/>
              </a:xfrm>
              <a:prstGeom prst="rect">
                <a:avLst/>
              </a:prstGeom>
              <a:blipFill>
                <a:blip r:embed="rId9"/>
                <a:stretch>
                  <a:fillRect l="-35556" t="-10638" r="-42222"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FF9741-49FB-5248-86C2-0D126EB55C29}"/>
                  </a:ext>
                </a:extLst>
              </p:cNvPr>
              <p:cNvSpPr txBox="1"/>
              <p:nvPr/>
            </p:nvSpPr>
            <p:spPr>
              <a:xfrm>
                <a:off x="795590" y="4248702"/>
                <a:ext cx="5979289" cy="969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≥</m:t>
                      </m:r>
                      <m:func>
                        <m:funcPr>
                          <m:ctrlPr>
                            <a:rPr lang="en-CA" sz="2800" i="1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CA" sz="2800" i="1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CA" sz="2800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CA" sz="2800" i="1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lim>
                          </m:limLow>
                        </m:fName>
                        <m:e>
                          <m:sSup>
                            <m:sSupPr>
                              <m:ctrlPr>
                                <a:rPr lang="en-CA" sz="2800" i="1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2800" b="0" i="1" smtClean="0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CA" sz="2800" i="1">
                                      <a:solidFill>
                                        <a:srgbClr val="1414D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800" i="1">
                                      <a:solidFill>
                                        <a:srgbClr val="1414D2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CA" sz="2800" i="1">
                                      <a:solidFill>
                                        <a:srgbClr val="1414D2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e>
                      </m:func>
                      <m:d>
                        <m:dPr>
                          <m:ctrlPr>
                            <a:rPr lang="en-CA" sz="2800" i="1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i="1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CA" sz="2800" i="1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CA" sz="2800" i="1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CA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FF9741-49FB-5248-86C2-0D126EB55C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590" y="4248702"/>
                <a:ext cx="5979289" cy="969240"/>
              </a:xfrm>
              <a:prstGeom prst="rect">
                <a:avLst/>
              </a:prstGeom>
              <a:blipFill>
                <a:blip r:embed="rId10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6E878-467A-8347-9E8B-9BE9205EB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749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00D93-1BF7-E249-A3DB-5012B1D87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Successor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15EB17-9A5C-AB4D-AE4C-1B9B581F5E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279580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Model </a:t>
                </a:r>
                <a:r>
                  <a:rPr lang="en-US" i="1" dirty="0"/>
                  <a:t>expected one step reward </a:t>
                </a:r>
                <a:r>
                  <a:rPr lang="en-US" dirty="0"/>
                  <a:t>as: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b="1" i="1" smtClean="0">
                          <a:latin typeface="Cambria Math" panose="02040503050406030204" pitchFamily="18" charset="0"/>
                        </a:rPr>
                        <m:t>𝝓</m:t>
                      </m:r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CA" b="1" i="1" smtClean="0">
                          <a:latin typeface="Cambria Math" panose="02040503050406030204" pitchFamily="18" charset="0"/>
                        </a:rPr>
                        <m:t>𝒘</m:t>
                      </m:r>
                    </m:oMath>
                  </m:oMathPara>
                </a14:m>
                <a:endParaRPr lang="en-US" b="1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15EB17-9A5C-AB4D-AE4C-1B9B581F5E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2795802"/>
              </a:xfrm>
              <a:blipFill>
                <a:blip r:embed="rId2"/>
                <a:stretch>
                  <a:fillRect l="-1086" t="-4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421DE78-4775-1F4A-86D8-D56052E8687B}"/>
              </a:ext>
            </a:extLst>
          </p:cNvPr>
          <p:cNvSpPr txBox="1"/>
          <p:nvPr/>
        </p:nvSpPr>
        <p:spPr>
          <a:xfrm>
            <a:off x="6313990" y="3816628"/>
            <a:ext cx="1034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features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811696-4F26-4544-928D-57E86820A738}"/>
              </a:ext>
            </a:extLst>
          </p:cNvPr>
          <p:cNvSpPr txBox="1"/>
          <p:nvPr/>
        </p:nvSpPr>
        <p:spPr>
          <a:xfrm>
            <a:off x="7347995" y="3816628"/>
            <a:ext cx="939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weights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5D232C-42FC-DB42-B780-19D174DB6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71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AD68F-07F1-1B46-A1FC-4D92725BB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Successor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DC0CF0-E651-3F40-987B-8819E0E579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Non-restrictive model, imagine following scenario :</a:t>
                </a:r>
              </a:p>
              <a:p>
                <a:pPr marL="0" indent="0">
                  <a:buNone/>
                </a:pPr>
                <a:endParaRPr lang="en-CA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CA" b="1" i="1">
                          <a:latin typeface="Cambria Math" panose="02040503050406030204" pitchFamily="18" charset="0"/>
                        </a:rPr>
                        <m:t>𝝓</m:t>
                      </m:r>
                      <m:d>
                        <m:dPr>
                          <m:ctrlPr>
                            <a:rPr lang="en-CA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CA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b="1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CA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d>
                                  <m:dPr>
                                    <m:ctrlP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CA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CA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CA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r>
                                  <a:rPr lang="en-CA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CA" b="1" i="1" smtClean="0"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CA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b="1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DC0CF0-E651-3F40-987B-8819E0E579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1BBFD915-A295-6844-9BA9-B9DB036E993B}"/>
              </a:ext>
            </a:extLst>
          </p:cNvPr>
          <p:cNvCxnSpPr/>
          <p:nvPr/>
        </p:nvCxnSpPr>
        <p:spPr>
          <a:xfrm rot="10800000" flipV="1">
            <a:off x="7780040" y="5146627"/>
            <a:ext cx="959071" cy="728015"/>
          </a:xfrm>
          <a:prstGeom prst="bentConnector3">
            <a:avLst>
              <a:gd name="adj1" fmla="val 400"/>
            </a:avLst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A2981F-8B9D-374D-9DC5-8A1C138AE394}"/>
                  </a:ext>
                </a:extLst>
              </p:cNvPr>
              <p:cNvSpPr txBox="1"/>
              <p:nvPr/>
            </p:nvSpPr>
            <p:spPr>
              <a:xfrm>
                <a:off x="5401591" y="5551477"/>
                <a:ext cx="23784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Can always recover reward by choosing </a:t>
                </a:r>
                <a14:m>
                  <m:oMath xmlns:m="http://schemas.openxmlformats.org/officeDocument/2006/math">
                    <m:r>
                      <a:rPr lang="en-CA" b="1" i="1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A2981F-8B9D-374D-9DC5-8A1C138AE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1591" y="5551477"/>
                <a:ext cx="2378449" cy="646331"/>
              </a:xfrm>
              <a:prstGeom prst="rect">
                <a:avLst/>
              </a:prstGeom>
              <a:blipFill>
                <a:blip r:embed="rId3"/>
                <a:stretch>
                  <a:fillRect l="-1587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1EC6C3-BD1A-0746-9FC0-5353275E9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10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35BB5-9F9E-854E-B1B8-6D43A5632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Successor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C22DD8-E7D6-8542-9906-3E6ED3FF20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65135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Rewrite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CA" b="0" dirty="0"/>
              </a:p>
              <a:p>
                <a:pPr marL="0" indent="0" algn="ctr">
                  <a:buNone/>
                </a:pPr>
                <a:endParaRPr lang="en-CA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C22DD8-E7D6-8542-9906-3E6ED3FF20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651357"/>
              </a:xfrm>
              <a:blipFill>
                <a:blip r:embed="rId2"/>
                <a:stretch>
                  <a:fillRect l="-1086" t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ECF64A-F164-F449-B7B0-D36BCFFEDCDF}"/>
                  </a:ext>
                </a:extLst>
              </p:cNvPr>
              <p:cNvSpPr txBox="1"/>
              <p:nvPr/>
            </p:nvSpPr>
            <p:spPr>
              <a:xfrm>
                <a:off x="2303362" y="2905780"/>
                <a:ext cx="79392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lang="en-CA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CA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p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CA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𝛾</m:t>
                          </m:r>
                          <m:sSub>
                            <m:sSubPr>
                              <m:ctrlPr>
                                <a:rPr lang="en-CA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sub>
                          </m:sSub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+…</m:t>
                          </m:r>
                        </m:e>
                        <m:e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ECF64A-F164-F449-B7B0-D36BCFFED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362" y="2905780"/>
                <a:ext cx="7939268" cy="523220"/>
              </a:xfrm>
              <a:prstGeom prst="rect">
                <a:avLst/>
              </a:prstGeom>
              <a:blipFill>
                <a:blip r:embed="rId3"/>
                <a:stretch>
                  <a:fillRect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DF0F60-D794-8940-941E-75B12453C9AF}"/>
                  </a:ext>
                </a:extLst>
              </p:cNvPr>
              <p:cNvSpPr txBox="1"/>
              <p:nvPr/>
            </p:nvSpPr>
            <p:spPr>
              <a:xfrm>
                <a:off x="3402959" y="3558672"/>
                <a:ext cx="7939268" cy="600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p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CA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CA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2800" b="1" i="1" smtClean="0">
                                  <a:latin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r>
                            <a:rPr lang="en-CA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  <m:r>
                            <a:rPr lang="en-CA" sz="28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CA" sz="28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2800" b="1" i="1">
                                  <a:latin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sub>
                            <m:sup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r>
                            <a:rPr lang="en-CA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+…</m:t>
                          </m:r>
                        </m:e>
                        <m:e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DF0F60-D794-8940-941E-75B12453C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2959" y="3558672"/>
                <a:ext cx="7939268" cy="600934"/>
              </a:xfrm>
              <a:prstGeom prst="rect">
                <a:avLst/>
              </a:prstGeom>
              <a:blipFill>
                <a:blip r:embed="rId4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CB740A3-E305-8C4D-81E1-729C21552B3D}"/>
                  </a:ext>
                </a:extLst>
              </p:cNvPr>
              <p:cNvSpPr txBox="1"/>
              <p:nvPr/>
            </p:nvSpPr>
            <p:spPr>
              <a:xfrm>
                <a:off x="2974695" y="4289278"/>
                <a:ext cx="7939268" cy="664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p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sSup>
                        <m:sSup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CA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n-CA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∞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CA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CA" sz="2800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CA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CA" sz="28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CA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</m:e>
                              </m:nary>
                              <m:sSub>
                                <m:sSubPr>
                                  <m:ctrlPr>
                                    <a:rPr lang="en-CA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800" b="1" i="1" smtClean="0">
                                      <a:latin typeface="Cambria Math" panose="02040503050406030204" pitchFamily="18" charset="0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CA" sz="2800" b="1" i="1" smtClean="0">
                          <a:latin typeface="Cambria Math" panose="02040503050406030204" pitchFamily="18" charset="0"/>
                        </a:rPr>
                        <m:t>𝒘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CB740A3-E305-8C4D-81E1-729C21552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4695" y="4289278"/>
                <a:ext cx="7939268" cy="664028"/>
              </a:xfrm>
              <a:prstGeom prst="rect">
                <a:avLst/>
              </a:prstGeom>
              <a:blipFill>
                <a:blip r:embed="rId5"/>
                <a:stretch>
                  <a:fillRect t="-83019" b="-149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7BE23B-705D-7E4D-96D9-2D5DA2268C76}"/>
                  </a:ext>
                </a:extLst>
              </p:cNvPr>
              <p:cNvSpPr txBox="1"/>
              <p:nvPr/>
            </p:nvSpPr>
            <p:spPr>
              <a:xfrm>
                <a:off x="1898250" y="5082978"/>
                <a:ext cx="7939268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1" i="1" smtClean="0">
                              <a:latin typeface="Cambria Math" panose="02040503050406030204" pitchFamily="18" charset="0"/>
                            </a:rPr>
                            <m:t>𝝍</m:t>
                          </m:r>
                        </m:e>
                        <m:sup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sSup>
                        <m:sSupPr>
                          <m:ctrlPr>
                            <a:rPr lang="en-CA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CA" sz="2800" b="1" i="1" smtClean="0">
                          <a:latin typeface="Cambria Math" panose="02040503050406030204" pitchFamily="18" charset="0"/>
                        </a:rPr>
                        <m:t>𝒘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7BE23B-705D-7E4D-96D9-2D5DA2268C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8250" y="5082978"/>
                <a:ext cx="7939268" cy="530915"/>
              </a:xfrm>
              <a:prstGeom prst="rect">
                <a:avLst/>
              </a:prstGeom>
              <a:blipFill>
                <a:blip r:embed="rId6"/>
                <a:stretch>
                  <a:fillRect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11DA9-5296-CE42-B61A-82B5EE86C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35BB5-9F9E-854E-B1B8-6D43A5632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Successor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C22DD8-E7D6-8542-9906-3E6ED3FF20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65135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Rewrite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CA" b="0" dirty="0"/>
              </a:p>
              <a:p>
                <a:pPr marL="0" indent="0" algn="ctr">
                  <a:buNone/>
                </a:pPr>
                <a:endParaRPr lang="en-CA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C22DD8-E7D6-8542-9906-3E6ED3FF20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651357"/>
              </a:xfrm>
              <a:blipFill>
                <a:blip r:embed="rId2"/>
                <a:stretch>
                  <a:fillRect l="-1086" t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ECF64A-F164-F449-B7B0-D36BCFFEDCDF}"/>
                  </a:ext>
                </a:extLst>
              </p:cNvPr>
              <p:cNvSpPr txBox="1"/>
              <p:nvPr/>
            </p:nvSpPr>
            <p:spPr>
              <a:xfrm>
                <a:off x="2303362" y="2905780"/>
                <a:ext cx="79392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lang="en-CA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CA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p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CA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𝛾</m:t>
                          </m:r>
                          <m:sSub>
                            <m:sSubPr>
                              <m:ctrlPr>
                                <a:rPr lang="en-CA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sub>
                          </m:sSub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+…</m:t>
                          </m:r>
                        </m:e>
                        <m:e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ECF64A-F164-F449-B7B0-D36BCFFED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362" y="2905780"/>
                <a:ext cx="7939268" cy="523220"/>
              </a:xfrm>
              <a:prstGeom prst="rect">
                <a:avLst/>
              </a:prstGeom>
              <a:blipFill>
                <a:blip r:embed="rId3"/>
                <a:stretch>
                  <a:fillRect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DF0F60-D794-8940-941E-75B12453C9AF}"/>
                  </a:ext>
                </a:extLst>
              </p:cNvPr>
              <p:cNvSpPr txBox="1"/>
              <p:nvPr/>
            </p:nvSpPr>
            <p:spPr>
              <a:xfrm>
                <a:off x="3402959" y="3558672"/>
                <a:ext cx="7939268" cy="600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p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CA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CA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2800" b="1" i="1" smtClean="0">
                                  <a:latin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r>
                            <a:rPr lang="en-CA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  <m:r>
                            <a:rPr lang="en-CA" sz="28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CA" sz="28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2800" b="1" i="1">
                                  <a:latin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sub>
                            <m:sup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r>
                            <a:rPr lang="en-CA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+…</m:t>
                          </m:r>
                        </m:e>
                        <m:e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DF0F60-D794-8940-941E-75B12453C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2959" y="3558672"/>
                <a:ext cx="7939268" cy="600934"/>
              </a:xfrm>
              <a:prstGeom prst="rect">
                <a:avLst/>
              </a:prstGeom>
              <a:blipFill>
                <a:blip r:embed="rId4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CB740A3-E305-8C4D-81E1-729C21552B3D}"/>
                  </a:ext>
                </a:extLst>
              </p:cNvPr>
              <p:cNvSpPr txBox="1"/>
              <p:nvPr/>
            </p:nvSpPr>
            <p:spPr>
              <a:xfrm>
                <a:off x="2974695" y="4289278"/>
                <a:ext cx="7939268" cy="664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p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sSup>
                        <m:sSup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CA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n-CA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∞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CA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CA" sz="2800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CA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CA" sz="28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CA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</m:e>
                              </m:nary>
                              <m:sSub>
                                <m:sSubPr>
                                  <m:ctrlPr>
                                    <a:rPr lang="en-CA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800" b="1" i="1" smtClean="0">
                                      <a:latin typeface="Cambria Math" panose="02040503050406030204" pitchFamily="18" charset="0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CA" sz="2800" b="1" i="1" smtClean="0">
                          <a:latin typeface="Cambria Math" panose="02040503050406030204" pitchFamily="18" charset="0"/>
                        </a:rPr>
                        <m:t>𝒘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CB740A3-E305-8C4D-81E1-729C21552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4695" y="4289278"/>
                <a:ext cx="7939268" cy="664028"/>
              </a:xfrm>
              <a:prstGeom prst="rect">
                <a:avLst/>
              </a:prstGeom>
              <a:blipFill>
                <a:blip r:embed="rId5"/>
                <a:stretch>
                  <a:fillRect t="-83019" b="-149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7BE23B-705D-7E4D-96D9-2D5DA2268C76}"/>
                  </a:ext>
                </a:extLst>
              </p:cNvPr>
              <p:cNvSpPr txBox="1"/>
              <p:nvPr/>
            </p:nvSpPr>
            <p:spPr>
              <a:xfrm>
                <a:off x="1898250" y="5082978"/>
                <a:ext cx="7939268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2800" b="1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1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𝝍</m:t>
                          </m:r>
                        </m:e>
                        <m:sup>
                          <m:r>
                            <a:rPr lang="en-CA" sz="2800" b="0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sSup>
                        <m:sSupPr>
                          <m:ctrlPr>
                            <a:rPr lang="en-CA" sz="2800" b="1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sz="2800" b="1" i="1" smtClean="0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800" b="0" i="1" smtClean="0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CA" sz="2800" b="0" i="1" smtClean="0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2800" b="0" i="1" smtClean="0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CA" sz="2800" b="0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CA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𝒘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7BE23B-705D-7E4D-96D9-2D5DA2268C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8250" y="5082978"/>
                <a:ext cx="7939268" cy="530915"/>
              </a:xfrm>
              <a:prstGeom prst="rect">
                <a:avLst/>
              </a:prstGeom>
              <a:blipFill>
                <a:blip r:embed="rId6"/>
                <a:stretch>
                  <a:fillRect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FB70FD-32A1-5C4D-BAFB-2A7D17B4A7B4}"/>
                  </a:ext>
                </a:extLst>
              </p:cNvPr>
              <p:cNvSpPr txBox="1"/>
              <p:nvPr/>
            </p:nvSpPr>
            <p:spPr>
              <a:xfrm>
                <a:off x="4852928" y="5613893"/>
                <a:ext cx="20299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1414D2"/>
                    </a:solidFill>
                  </a:rPr>
                  <a:t>Successor features, under </a:t>
                </a:r>
                <a14:m>
                  <m:oMath xmlns:m="http://schemas.openxmlformats.org/officeDocument/2006/math">
                    <m:r>
                      <a:rPr lang="en-CA" i="1">
                        <a:solidFill>
                          <a:srgbClr val="1414D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dirty="0">
                  <a:solidFill>
                    <a:srgbClr val="1414D2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FB70FD-32A1-5C4D-BAFB-2A7D17B4A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2928" y="5613893"/>
                <a:ext cx="2029911" cy="646331"/>
              </a:xfrm>
              <a:prstGeom prst="rect">
                <a:avLst/>
              </a:prstGeom>
              <a:blipFill>
                <a:blip r:embed="rId7"/>
                <a:stretch>
                  <a:fillRect l="-1863" t="-3846" r="-1863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9114A7-7265-EE4A-996E-06F7695A5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6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35BB5-9F9E-854E-B1B8-6D43A5632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Successor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C22DD8-E7D6-8542-9906-3E6ED3FF20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65135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Rewrite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CA" b="0" dirty="0"/>
              </a:p>
              <a:p>
                <a:pPr marL="0" indent="0" algn="ctr">
                  <a:buNone/>
                </a:pPr>
                <a:endParaRPr lang="en-CA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C22DD8-E7D6-8542-9906-3E6ED3FF20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651357"/>
              </a:xfrm>
              <a:blipFill>
                <a:blip r:embed="rId2"/>
                <a:stretch>
                  <a:fillRect l="-1086" t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ECF64A-F164-F449-B7B0-D36BCFFEDCDF}"/>
                  </a:ext>
                </a:extLst>
              </p:cNvPr>
              <p:cNvSpPr txBox="1"/>
              <p:nvPr/>
            </p:nvSpPr>
            <p:spPr>
              <a:xfrm>
                <a:off x="2303362" y="2905780"/>
                <a:ext cx="79392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lang="en-CA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CA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p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CA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𝛾</m:t>
                          </m:r>
                          <m:sSub>
                            <m:sSubPr>
                              <m:ctrlPr>
                                <a:rPr lang="en-CA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sub>
                          </m:sSub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+…</m:t>
                          </m:r>
                        </m:e>
                        <m:e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ECF64A-F164-F449-B7B0-D36BCFFED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362" y="2905780"/>
                <a:ext cx="7939268" cy="523220"/>
              </a:xfrm>
              <a:prstGeom prst="rect">
                <a:avLst/>
              </a:prstGeom>
              <a:blipFill>
                <a:blip r:embed="rId3"/>
                <a:stretch>
                  <a:fillRect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DF0F60-D794-8940-941E-75B12453C9AF}"/>
                  </a:ext>
                </a:extLst>
              </p:cNvPr>
              <p:cNvSpPr txBox="1"/>
              <p:nvPr/>
            </p:nvSpPr>
            <p:spPr>
              <a:xfrm>
                <a:off x="3402959" y="3558672"/>
                <a:ext cx="7939268" cy="600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p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CA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CA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2800" b="1" i="1" smtClean="0">
                                  <a:latin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r>
                            <a:rPr lang="en-CA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  <m:r>
                            <a:rPr lang="en-CA" sz="28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CA" sz="28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2800" b="1" i="1">
                                  <a:latin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sub>
                            <m:sup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r>
                            <a:rPr lang="en-CA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+…</m:t>
                          </m:r>
                        </m:e>
                        <m:e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DF0F60-D794-8940-941E-75B12453C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2959" y="3558672"/>
                <a:ext cx="7939268" cy="600934"/>
              </a:xfrm>
              <a:prstGeom prst="rect">
                <a:avLst/>
              </a:prstGeom>
              <a:blipFill>
                <a:blip r:embed="rId4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CB740A3-E305-8C4D-81E1-729C21552B3D}"/>
                  </a:ext>
                </a:extLst>
              </p:cNvPr>
              <p:cNvSpPr txBox="1"/>
              <p:nvPr/>
            </p:nvSpPr>
            <p:spPr>
              <a:xfrm>
                <a:off x="2974695" y="4289278"/>
                <a:ext cx="7939268" cy="664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p>
                          <m:r>
                            <a:rPr lang="en-CA" sz="2800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sSup>
                        <m:sSup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CA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n-CA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∞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CA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CA" sz="2800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CA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CA" sz="28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CA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</m:e>
                              </m:nary>
                              <m:sSub>
                                <m:sSubPr>
                                  <m:ctrlPr>
                                    <a:rPr lang="en-CA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800" b="1" i="1" smtClean="0">
                                      <a:latin typeface="Cambria Math" panose="02040503050406030204" pitchFamily="18" charset="0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sz="28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2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CA" sz="2800" b="1" i="1" smtClean="0">
                          <a:latin typeface="Cambria Math" panose="02040503050406030204" pitchFamily="18" charset="0"/>
                        </a:rPr>
                        <m:t>𝒘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CB740A3-E305-8C4D-81E1-729C21552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4695" y="4289278"/>
                <a:ext cx="7939268" cy="664028"/>
              </a:xfrm>
              <a:prstGeom prst="rect">
                <a:avLst/>
              </a:prstGeom>
              <a:blipFill>
                <a:blip r:embed="rId5"/>
                <a:stretch>
                  <a:fillRect t="-83019" b="-149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7BE23B-705D-7E4D-96D9-2D5DA2268C76}"/>
                  </a:ext>
                </a:extLst>
              </p:cNvPr>
              <p:cNvSpPr txBox="1"/>
              <p:nvPr/>
            </p:nvSpPr>
            <p:spPr>
              <a:xfrm>
                <a:off x="1898250" y="5082978"/>
                <a:ext cx="7939268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2800" b="1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1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𝝍</m:t>
                          </m:r>
                        </m:e>
                        <m:sup>
                          <m:r>
                            <a:rPr lang="en-CA" sz="2800" b="0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sSup>
                        <m:sSupPr>
                          <m:ctrlPr>
                            <a:rPr lang="en-CA" sz="2800" b="1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sz="2800" b="1" i="1" smtClean="0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800" b="0" i="1" smtClean="0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CA" sz="2800" b="0" i="1" smtClean="0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2800" b="0" i="1" smtClean="0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CA" sz="2800" b="0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CA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𝒘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7BE23B-705D-7E4D-96D9-2D5DA2268C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8250" y="5082978"/>
                <a:ext cx="7939268" cy="530915"/>
              </a:xfrm>
              <a:prstGeom prst="rect">
                <a:avLst/>
              </a:prstGeom>
              <a:blipFill>
                <a:blip r:embed="rId6"/>
                <a:stretch>
                  <a:fillRect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AFB70FD-32A1-5C4D-BAFB-2A7D17B4A7B4}"/>
              </a:ext>
            </a:extLst>
          </p:cNvPr>
          <p:cNvSpPr txBox="1"/>
          <p:nvPr/>
        </p:nvSpPr>
        <p:spPr>
          <a:xfrm>
            <a:off x="4952251" y="5613893"/>
            <a:ext cx="1947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414D2"/>
                </a:solidFill>
              </a:rPr>
              <a:t>Encodes dynamics, under </a:t>
            </a:r>
            <a:r>
              <a:rPr lang="en-CA" dirty="0">
                <a:solidFill>
                  <a:srgbClr val="1414D2"/>
                </a:solidFill>
                <a:latin typeface="Cambria Math" panose="02040503050406030204" pitchFamily="18" charset="0"/>
              </a:rPr>
              <a:t>𝜋</a:t>
            </a:r>
            <a:endParaRPr lang="en-US" dirty="0">
              <a:solidFill>
                <a:srgbClr val="1414D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E7AFCB-931C-564B-A58C-8E6D0CB4914F}"/>
              </a:ext>
            </a:extLst>
          </p:cNvPr>
          <p:cNvSpPr txBox="1"/>
          <p:nvPr/>
        </p:nvSpPr>
        <p:spPr>
          <a:xfrm>
            <a:off x="7024255" y="5194283"/>
            <a:ext cx="2635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Encodes Reward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F6F4383-7055-7D4B-B78B-44E6AE29D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3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35BB5-9F9E-854E-B1B8-6D43A5632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Successor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C22DD8-E7D6-8542-9906-3E6ED3FF20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84610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CA" b="1" i="1">
                            <a:solidFill>
                              <a:srgbClr val="1414D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1" i="1">
                            <a:solidFill>
                              <a:srgbClr val="1414D2"/>
                            </a:solidFill>
                            <a:latin typeface="Cambria Math" panose="02040503050406030204" pitchFamily="18" charset="0"/>
                          </a:rPr>
                          <m:t>𝝍</m:t>
                        </m:r>
                      </m:e>
                      <m:sup>
                        <m:r>
                          <a:rPr lang="en-CA" i="1">
                            <a:solidFill>
                              <a:srgbClr val="1414D2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</m:oMath>
                </a14:m>
                <a:r>
                  <a:rPr lang="en-US" dirty="0"/>
                  <a:t> also satisfies a (vector valued) Bellman Equation: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b="1" i="1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1" i="1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𝝍</m:t>
                          </m:r>
                        </m:e>
                        <m:sup>
                          <m:r>
                            <a:rPr lang="en-CA" i="1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lang="en-CA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CA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CA" b="0" i="1" smtClean="0">
                          <a:solidFill>
                            <a:srgbClr val="1414D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CA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CA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CA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𝔼</m:t>
                      </m:r>
                      <m:r>
                        <a:rPr lang="en-CA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CA" b="1" i="1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1" i="1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𝝍</m:t>
                          </m:r>
                        </m:e>
                        <m:sup>
                          <m:r>
                            <a:rPr lang="en-CA" i="1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lang="en-CA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CA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CA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CA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CA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CA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CA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CA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CA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endParaRPr lang="en-CA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C22DD8-E7D6-8542-9906-3E6ED3FF20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846108"/>
              </a:xfrm>
              <a:blipFill>
                <a:blip r:embed="rId2"/>
                <a:stretch>
                  <a:fillRect l="-603" t="-2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A3F62D9-1B20-314E-BDB5-41FC6692E0FA}"/>
                  </a:ext>
                </a:extLst>
              </p:cNvPr>
              <p:cNvSpPr txBox="1"/>
              <p:nvPr/>
            </p:nvSpPr>
            <p:spPr>
              <a:xfrm>
                <a:off x="3948546" y="3934691"/>
                <a:ext cx="16625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b="1" i="1">
                        <a:latin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US" dirty="0"/>
                  <a:t> plays the role of rewards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A3F62D9-1B20-314E-BDB5-41FC6692E0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546" y="3934691"/>
                <a:ext cx="1662545" cy="646331"/>
              </a:xfrm>
              <a:prstGeom prst="rect">
                <a:avLst/>
              </a:prstGeom>
              <a:blipFill>
                <a:blip r:embed="rId3"/>
                <a:stretch>
                  <a:fillRect l="-3030" t="-3846" r="-5303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8ADCD-624B-0B42-B8BD-D77D48E3D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6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6DD22-7D90-A541-82EC-D68A0171D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via Successor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79093-BAA0-814B-B6EE-775932549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0058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Notation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7B08F06-B34E-374A-B7E5-261386A4AB95}"/>
                  </a:ext>
                </a:extLst>
              </p:cNvPr>
              <p:cNvSpPr txBox="1"/>
              <p:nvPr/>
            </p:nvSpPr>
            <p:spPr>
              <a:xfrm>
                <a:off x="3685031" y="3144093"/>
                <a:ext cx="786384" cy="539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CA" sz="2800" b="0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7B08F06-B34E-374A-B7E5-261386A4A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5031" y="3144093"/>
                <a:ext cx="786384" cy="5398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2BABEBB-A462-CF42-9DFE-01B0FBB304E2}"/>
                  </a:ext>
                </a:extLst>
              </p:cNvPr>
              <p:cNvSpPr txBox="1"/>
              <p:nvPr/>
            </p:nvSpPr>
            <p:spPr>
              <a:xfrm>
                <a:off x="5719573" y="3159086"/>
                <a:ext cx="786384" cy="5234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CA" sz="2800" b="0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2BABEBB-A462-CF42-9DFE-01B0FBB30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573" y="3159086"/>
                <a:ext cx="786384" cy="523477"/>
              </a:xfrm>
              <a:prstGeom prst="rect">
                <a:avLst/>
              </a:prstGeom>
              <a:blipFill>
                <a:blip r:embed="rId3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0E15AAD-CCAA-D344-94BF-405EB58FFC0C}"/>
                  </a:ext>
                </a:extLst>
              </p:cNvPr>
              <p:cNvSpPr txBox="1"/>
              <p:nvPr/>
            </p:nvSpPr>
            <p:spPr>
              <a:xfrm>
                <a:off x="7754114" y="3077301"/>
                <a:ext cx="786384" cy="703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CA" sz="2800" b="0" i="1" smtClean="0">
                              <a:solidFill>
                                <a:srgbClr val="1414D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sSubSup>
                            <m:sSubSup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2800" b="0" i="1" smtClean="0">
                                  <a:solidFill>
                                    <a:srgbClr val="1414D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0E15AAD-CCAA-D344-94BF-405EB58FFC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4114" y="3077301"/>
                <a:ext cx="786384" cy="703398"/>
              </a:xfrm>
              <a:prstGeom prst="rect">
                <a:avLst/>
              </a:prstGeom>
              <a:blipFill>
                <a:blip r:embed="rId4"/>
                <a:stretch>
                  <a:fillRect l="-4839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058BDA-1CDD-7349-A666-17F8013C22CE}"/>
                  </a:ext>
                </a:extLst>
              </p:cNvPr>
              <p:cNvSpPr txBox="1"/>
              <p:nvPr/>
            </p:nvSpPr>
            <p:spPr>
              <a:xfrm>
                <a:off x="5702808" y="4749256"/>
                <a:ext cx="786384" cy="5579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058BDA-1CDD-7349-A666-17F8013C22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2808" y="4749256"/>
                <a:ext cx="786384" cy="557910"/>
              </a:xfrm>
              <a:prstGeom prst="rect">
                <a:avLst/>
              </a:prstGeom>
              <a:blipFill>
                <a:blip r:embed="rId5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E71D60-2C9D-0643-A5E7-353A905E655A}"/>
                  </a:ext>
                </a:extLst>
              </p:cNvPr>
              <p:cNvSpPr txBox="1"/>
              <p:nvPr/>
            </p:nvSpPr>
            <p:spPr>
              <a:xfrm>
                <a:off x="7754114" y="4640925"/>
                <a:ext cx="786384" cy="752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sSubSup>
                            <m:sSubSup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sz="2800" b="0" i="1" smtClean="0">
                                  <a:solidFill>
                                    <a:srgbClr val="1415C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E71D60-2C9D-0643-A5E7-353A905E6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4114" y="4640925"/>
                <a:ext cx="786384" cy="752194"/>
              </a:xfrm>
              <a:prstGeom prst="rect">
                <a:avLst/>
              </a:prstGeom>
              <a:blipFill>
                <a:blip r:embed="rId6"/>
                <a:stretch>
                  <a:fillRect l="-4839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1EA7B7C-AAEF-EA4E-AC46-7120B58BD9FD}"/>
              </a:ext>
            </a:extLst>
          </p:cNvPr>
          <p:cNvCxnSpPr>
            <a:cxnSpLocks/>
          </p:cNvCxnSpPr>
          <p:nvPr/>
        </p:nvCxnSpPr>
        <p:spPr>
          <a:xfrm>
            <a:off x="6059424" y="3721976"/>
            <a:ext cx="0" cy="1042859"/>
          </a:xfrm>
          <a:prstGeom prst="straightConnector1">
            <a:avLst/>
          </a:prstGeom>
          <a:ln w="952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DBD99E2-F65E-D44E-9E21-E92DF9C581DC}"/>
              </a:ext>
            </a:extLst>
          </p:cNvPr>
          <p:cNvCxnSpPr>
            <a:cxnSpLocks/>
          </p:cNvCxnSpPr>
          <p:nvPr/>
        </p:nvCxnSpPr>
        <p:spPr>
          <a:xfrm>
            <a:off x="6469381" y="5042082"/>
            <a:ext cx="1248157" cy="0"/>
          </a:xfrm>
          <a:prstGeom prst="straightConnector1">
            <a:avLst/>
          </a:prstGeom>
          <a:ln w="952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28A05D-85E5-8145-B376-DD3970DBF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8" grpId="0"/>
      <p:bldP spid="9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6DD22-7D90-A541-82EC-D68A0171D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via Successor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D79093-BAA0-814B-B6EE-775932549C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9955925" cy="447763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Key idea</a:t>
                </a: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Evolve a “skill set” on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different tasks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Apply </a:t>
                </a:r>
                <a14:m>
                  <m:oMath xmlns:m="http://schemas.openxmlformats.org/officeDocument/2006/math">
                    <m:r>
                      <a:rPr lang="en-CA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𝑮𝑷𝑰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⋅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to transfer knowledge to task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𝑮𝑷𝑰</m:t>
                      </m:r>
                      <m:r>
                        <a:rPr lang="en-CA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{"/>
                          <m:endChr m:val="}"/>
                          <m:ctrlP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CA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CA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CA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CA" b="0" i="1" smtClean="0">
                                      <a:solidFill>
                                        <a:srgbClr val="1414D2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p>
                          </m:sSubSup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CA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CA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CA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CA" b="0" i="1" smtClean="0">
                                      <a:solidFill>
                                        <a:srgbClr val="1414D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bSup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,…,</m:t>
                          </m:r>
                          <m:sSubSup>
                            <m:sSubSupPr>
                              <m:ctrlPr>
                                <a:rPr lang="en-CA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CA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CA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CA" b="0" i="1" smtClean="0">
                                      <a:solidFill>
                                        <a:srgbClr val="1414D2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sup>
                          </m:sSubSup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D79093-BAA0-814B-B6EE-775932549C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9955925" cy="4477639"/>
              </a:xfrm>
              <a:blipFill>
                <a:blip r:embed="rId2"/>
                <a:stretch>
                  <a:fillRect l="-1146" t="-2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6D3C38-B275-0B4C-A142-16BC95F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4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22529-9AED-C746-966C-3F516D71F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Imagination Core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C7B7EA1-1CD8-6D4E-AE86-CEA96166EF36}"/>
              </a:ext>
            </a:extLst>
          </p:cNvPr>
          <p:cNvGrpSpPr/>
          <p:nvPr/>
        </p:nvGrpSpPr>
        <p:grpSpPr>
          <a:xfrm>
            <a:off x="8557146" y="1433015"/>
            <a:ext cx="2210938" cy="1651379"/>
            <a:chOff x="8557146" y="1433015"/>
            <a:chExt cx="2210938" cy="16513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90152F9-6829-9845-8366-1D91C7C1D4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37" t="18343" r="81407" b="55007"/>
            <a:stretch/>
          </p:blipFill>
          <p:spPr>
            <a:xfrm>
              <a:off x="8557146" y="1433015"/>
              <a:ext cx="2210938" cy="165137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C41AA4-615E-A34C-A6AC-773E238D8DF4}"/>
                </a:ext>
              </a:extLst>
            </p:cNvPr>
            <p:cNvSpPr/>
            <p:nvPr/>
          </p:nvSpPr>
          <p:spPr>
            <a:xfrm>
              <a:off x="9299643" y="1906621"/>
              <a:ext cx="476655" cy="5544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9590FE-9505-FF49-8899-45BE2C1D9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91342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7101A-8E02-284B-A6A3-4E643AD1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via Successor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6CB544-5A6F-BB40-B439-3402E5E70A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Evolving a skill-set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Define task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CA" b="0" i="1" smtClean="0">
                            <a:solidFill>
                              <a:srgbClr val="1415C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by defining its reward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CA" b="0" i="1" smtClean="0">
                            <a:solidFill>
                              <a:srgbClr val="1415C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Design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representation </a:t>
                </a:r>
                <a14:m>
                  <m:oMath xmlns:m="http://schemas.openxmlformats.org/officeDocument/2006/math">
                    <m:r>
                      <a:rPr lang="en-CA" b="1" i="1">
                        <a:latin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US" dirty="0"/>
                  <a:t> (or learn it from data,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</m:acc>
                  </m:oMath>
                </a14:m>
                <a:r>
                  <a:rPr lang="en-US" dirty="0"/>
                  <a:t>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Learn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CA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CA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acc>
                      </m:e>
                      <m:sub>
                        <m:r>
                          <a:rPr lang="en-CA" b="0" i="1" smtClean="0">
                            <a:solidFill>
                              <a:srgbClr val="1414D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CA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by minimizing MSE Loss</a:t>
                </a:r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CA" i="1">
                                          <a:solidFill>
                                            <a:srgbClr val="1415C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CA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CA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CA" b="1" i="1">
                                          <a:latin typeface="Cambria Math" panose="02040503050406030204" pitchFamily="18" charset="0"/>
                                        </a:rPr>
                                        <m:t>𝝓</m:t>
                                      </m:r>
                                    </m:e>
                                  </m:acc>
                                  <m:sSup>
                                    <m:sSupPr>
                                      <m:ctrlPr>
                                        <a:rPr lang="en-CA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CA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CA" b="0" i="1" smtClean="0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  <m:r>
                                            <a:rPr lang="en-CA" b="0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CA" b="0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  <m:r>
                                            <a:rPr lang="en-CA" b="0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CA" b="1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CA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p>
                                              <m:r>
                                                <a:rPr lang="en-CA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CA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CA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CA" b="1" i="1"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CA" i="1">
                                          <a:solidFill>
                                            <a:srgbClr val="1414D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	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6CB544-5A6F-BB40-B439-3402E5E70A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9012B8-50E3-0F4D-9985-194E59111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2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7101A-8E02-284B-A6A3-4E643AD1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via Successor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6CB544-5A6F-BB40-B439-3402E5E70A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Evolving a skill-set</a:t>
                </a:r>
              </a:p>
              <a:p>
                <a:pPr marL="514350" indent="-514350">
                  <a:buFont typeface="+mj-lt"/>
                  <a:buAutoNum type="arabicPeriod" startAt="4"/>
                </a:pPr>
                <a:r>
                  <a:rPr lang="en-CA" dirty="0"/>
                  <a:t>Learn</a:t>
                </a:r>
                <a:r>
                  <a:rPr lang="en-CA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CA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CA" b="1" i="1" smtClean="0">
                                <a:latin typeface="Cambria Math" panose="02040503050406030204" pitchFamily="18" charset="0"/>
                              </a:rPr>
                              <m:t>𝝍</m:t>
                            </m:r>
                          </m:e>
                        </m:acc>
                      </m:e>
                      <m:sup>
                        <m:sSub>
                          <m:sSub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CA" i="1">
                                <a:solidFill>
                                  <a:srgbClr val="1415C2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dirty="0"/>
                  <a:t> using </a:t>
                </a:r>
                <a:r>
                  <a:rPr lang="en-US" i="1" dirty="0"/>
                  <a:t>any RL method,</a:t>
                </a:r>
                <a:r>
                  <a:rPr lang="en-US" dirty="0"/>
                  <a:t> e.g. Q</a:t>
                </a:r>
                <a:r>
                  <a:rPr lang="en-US" i="1" dirty="0"/>
                  <a:t>–</a:t>
                </a:r>
                <a:r>
                  <a:rPr lang="en-US" dirty="0"/>
                  <a:t>learning </a:t>
                </a:r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CA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CA" b="1" i="1">
                                          <a:latin typeface="Cambria Math" panose="02040503050406030204" pitchFamily="18" charset="0"/>
                                        </a:rPr>
                                        <m:t>𝝓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CA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CA" b="0" i="1" smtClean="0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CA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CA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CA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CA" b="1" i="1">
                                              <a:latin typeface="Cambria Math" panose="02040503050406030204" pitchFamily="18" charset="0"/>
                                            </a:rPr>
                                            <m:t>𝝍</m:t>
                                          </m:r>
                                        </m:e>
                                      </m:acc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CA" i="1">
                                              <a:solidFill>
                                                <a:srgbClr val="1415C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p>
                                  </m:sSup>
                                  <m:r>
                                    <a:rPr lang="en-CA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p>
                                    <m:sSupPr>
                                      <m:ctrlPr>
                                        <a:rPr lang="en-CA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CA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CA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CA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CA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CA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CA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CA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CA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CA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CA" b="1" i="1">
                                              <a:latin typeface="Cambria Math" panose="02040503050406030204" pitchFamily="18" charset="0"/>
                                            </a:rPr>
                                            <m:t>𝝍</m:t>
                                          </m:r>
                                        </m:e>
                                      </m:acc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CA" i="1">
                                              <a:solidFill>
                                                <a:srgbClr val="1415C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p>
                                  </m:sSup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	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6CB544-5A6F-BB40-B439-3402E5E70A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22D532-7266-D94B-9EBD-67F899E7D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5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7101A-8E02-284B-A6A3-4E643AD1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via Successor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6CB544-5A6F-BB40-B439-3402E5E70A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Evolving a skill-set</a:t>
                </a:r>
              </a:p>
              <a:p>
                <a:pPr marL="514350" indent="-514350">
                  <a:buFont typeface="+mj-lt"/>
                  <a:buAutoNum type="arabicPeriod" startAt="4"/>
                </a:pPr>
                <a:r>
                  <a:rPr lang="en-CA" dirty="0"/>
                  <a:t>Learn</a:t>
                </a:r>
                <a:r>
                  <a:rPr lang="en-CA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CA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CA" b="1" i="1" smtClean="0">
                                <a:latin typeface="Cambria Math" panose="02040503050406030204" pitchFamily="18" charset="0"/>
                              </a:rPr>
                              <m:t>𝝍</m:t>
                            </m:r>
                          </m:e>
                        </m:acc>
                      </m:e>
                      <m:sup>
                        <m:sSub>
                          <m:sSub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CA" i="1">
                                <a:solidFill>
                                  <a:srgbClr val="1415C2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dirty="0"/>
                  <a:t> using </a:t>
                </a:r>
                <a:r>
                  <a:rPr lang="en-US" i="1" dirty="0"/>
                  <a:t>any RL method,</a:t>
                </a:r>
                <a:r>
                  <a:rPr lang="en-US" dirty="0"/>
                  <a:t> e.g. Q</a:t>
                </a:r>
                <a:r>
                  <a:rPr lang="en-US" i="1" dirty="0"/>
                  <a:t>–</a:t>
                </a:r>
                <a:r>
                  <a:rPr lang="en-US" dirty="0"/>
                  <a:t>learning </a:t>
                </a:r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CA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CA" b="1" i="1">
                                          <a:latin typeface="Cambria Math" panose="02040503050406030204" pitchFamily="18" charset="0"/>
                                        </a:rPr>
                                        <m:t>𝝓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CA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CA" b="0" i="1" smtClean="0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CA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CA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CA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CA" b="1" i="1">
                                              <a:latin typeface="Cambria Math" panose="02040503050406030204" pitchFamily="18" charset="0"/>
                                            </a:rPr>
                                            <m:t>𝝍</m:t>
                                          </m:r>
                                        </m:e>
                                      </m:acc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CA" i="1">
                                              <a:solidFill>
                                                <a:srgbClr val="1415C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p>
                                  </m:sSup>
                                  <m:r>
                                    <a:rPr lang="en-CA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p>
                                    <m:sSupPr>
                                      <m:ctrlPr>
                                        <a:rPr lang="en-CA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CA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CA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CA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CA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CA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CA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CA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CA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CA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CA" b="1" i="1">
                                              <a:latin typeface="Cambria Math" panose="02040503050406030204" pitchFamily="18" charset="0"/>
                                            </a:rPr>
                                            <m:t>𝝍</m:t>
                                          </m:r>
                                        </m:e>
                                      </m:acc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i="1"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CA" i="1">
                                              <a:solidFill>
                                                <a:srgbClr val="1415C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p>
                                  </m:sSup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CA" b="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	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6CB544-5A6F-BB40-B439-3402E5E70A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02858F0C-59BB-5D4C-A1A4-048F925B0BB8}"/>
              </a:ext>
            </a:extLst>
          </p:cNvPr>
          <p:cNvSpPr/>
          <p:nvPr/>
        </p:nvSpPr>
        <p:spPr>
          <a:xfrm>
            <a:off x="4017818" y="3311236"/>
            <a:ext cx="3754582" cy="568037"/>
          </a:xfrm>
          <a:prstGeom prst="rect">
            <a:avLst/>
          </a:prstGeom>
          <a:solidFill>
            <a:srgbClr val="8FAADC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FD4E90-18C1-2340-BF6C-A99DED08999B}"/>
              </a:ext>
            </a:extLst>
          </p:cNvPr>
          <p:cNvSpPr txBox="1"/>
          <p:nvPr/>
        </p:nvSpPr>
        <p:spPr>
          <a:xfrm>
            <a:off x="4461162" y="4070569"/>
            <a:ext cx="297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Fixed Q-learning target value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78BFA2-B368-0E41-AED8-377A20428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0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348D4-72B6-E548-9B31-0AAD50E9D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via Successor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CDE77D-DEC5-0D41-909A-5C387FE73D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Applying GPI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Define new task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CA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by defining its reward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CA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CA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CA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CA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CA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Learn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CA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CA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acc>
                      </m:e>
                      <m:sub>
                        <m:r>
                          <a:rPr lang="en-CA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CA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by minimizing MSE Loss (as before)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Compute new value function (simple algebra !)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CA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sSub>
                            <m:sSubPr>
                              <m:ctrlP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b="0" i="1" smtClean="0">
                                  <a:solidFill>
                                    <a:srgbClr val="1415C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bSup>
                      <m:d>
                        <m:d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CA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CA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b="1" i="1">
                                  <a:latin typeface="Cambria Math" panose="02040503050406030204" pitchFamily="18" charset="0"/>
                                </a:rPr>
                                <m:t>𝝍</m:t>
                              </m:r>
                            </m:e>
                          </m:acc>
                        </m:e>
                        <m:sup>
                          <m:sSub>
                            <m:sSub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CA" i="1">
                                  <a:solidFill>
                                    <a:srgbClr val="1415C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p>
                      <m:sSup>
                        <m:sSupPr>
                          <m:ctrlPr>
                            <a:rPr lang="en-CA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CA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CA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CA" b="1" i="1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acc>
                        </m:e>
                        <m:sub>
                          <m:r>
                            <a:rPr lang="en-CA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CDE77D-DEC5-0D41-909A-5C387FE73D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4B7C19-3FCE-C64A-87F1-206E898AA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8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348D4-72B6-E548-9B31-0AAD50E9D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via Successor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CDE77D-DEC5-0D41-909A-5C387FE73D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Applying GPI</a:t>
                </a:r>
              </a:p>
              <a:p>
                <a:pPr marL="0" indent="0">
                  <a:buNone/>
                </a:pPr>
                <a:r>
                  <a:rPr lang="en-CA" dirty="0"/>
                  <a:t>Transfer is successful since</a:t>
                </a:r>
              </a:p>
              <a:p>
                <a:pPr marL="0" indent="0">
                  <a:buNone/>
                </a:pPr>
                <a:endParaRPr lang="en-CA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CA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bSup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CA" i="1">
                        <a:latin typeface="Cambria Math" panose="02040503050406030204" pitchFamily="18" charset="0"/>
                      </a:rPr>
                      <m:t>≥</m:t>
                    </m:r>
                    <m:func>
                      <m:funcPr>
                        <m:ctrlPr>
                          <a:rPr lang="en-CA" i="1">
                            <a:solidFill>
                              <a:srgbClr val="1414D2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i="1">
                                <a:solidFill>
                                  <a:srgbClr val="1414D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rgbClr val="1414D2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CA" i="1">
                                <a:solidFill>
                                  <a:srgbClr val="1414D2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lim>
                        </m:limLow>
                      </m:fName>
                      <m:e>
                        <m:sSubSup>
                          <m:sSubSup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CA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CA" i="1">
                                    <a:solidFill>
                                      <a:srgbClr val="1415C2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bSup>
                      </m:e>
                    </m:func>
                    <m:d>
                      <m:dPr>
                        <m:ctrlPr>
                          <a:rPr lang="en-CA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CA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CA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𝛾</m:t>
                        </m:r>
                      </m:den>
                    </m:f>
                    <m:r>
                      <a:rPr lang="en-CA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CA" dirty="0"/>
                  <a:t> </a:t>
                </a:r>
              </a:p>
              <a:p>
                <a:pPr marL="0" indent="0">
                  <a:buNone/>
                </a:pPr>
                <a:endParaRPr lang="en-CA" dirty="0"/>
              </a:p>
              <a:p>
                <a:pPr marL="0" indent="0">
                  <a:buNone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CDE77D-DEC5-0D41-909A-5C387FE73D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BD6655-A2F2-F748-96B1-30364A0E5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3931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D3D54-78C0-414A-B8EE-FA1CA9318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Transfer via Successor Features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E48CBE-AF4C-704C-B06B-C66D8D7535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237851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r>
                  <a:rPr lang="en-US" dirty="0"/>
                  <a:t>Learning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CA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sSubSup>
                          <m:sSubSup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CA" i="1">
                                <a:solidFill>
                                  <a:srgbClr val="1414D2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sup>
                    </m:sSubSup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dirty="0"/>
                  <a:t> is reduced to a much simpler problem of approximating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CA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E48CBE-AF4C-704C-B06B-C66D8D7535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237851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AA2F5-2908-4B43-8F10-7ADF13FDB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0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3D7EE-58DD-F049-AA49-5E2A7B3D5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Transfer via Successor Features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313D5-525B-9A4B-9B05-E43D9066C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Note, the algorithm we just outlined is called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800" i="1" dirty="0"/>
              <a:t>SFQL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9F084E-6B20-2947-8432-5501A773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6904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3D7EE-58DD-F049-AA49-5E2A7B3D5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Transfer via Successor Features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313D5-525B-9A4B-9B05-E43D9066C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Note, the algorithm we just outlined is called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800" i="1" dirty="0">
                <a:solidFill>
                  <a:srgbClr val="1414D2"/>
                </a:solidFill>
              </a:rPr>
              <a:t>SF</a:t>
            </a:r>
            <a:r>
              <a:rPr lang="en-US" sz="4800" i="1" dirty="0"/>
              <a:t>QL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579A63-F54D-1E43-BC35-EC292858D416}"/>
              </a:ext>
            </a:extLst>
          </p:cNvPr>
          <p:cNvSpPr txBox="1"/>
          <p:nvPr/>
        </p:nvSpPr>
        <p:spPr>
          <a:xfrm>
            <a:off x="4203700" y="3354963"/>
            <a:ext cx="124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Successor Features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3F9FA2-3CFF-744C-80D8-4CBE900CE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3D7EE-58DD-F049-AA49-5E2A7B3D5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Transfer via Successor Features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313D5-525B-9A4B-9B05-E43D9066C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Note, the algorithm we just outlined is called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800" i="1" dirty="0">
                <a:solidFill>
                  <a:srgbClr val="1414D2"/>
                </a:solidFill>
              </a:rPr>
              <a:t>SF</a:t>
            </a:r>
            <a:r>
              <a:rPr lang="en-US" sz="4800" i="1" dirty="0">
                <a:solidFill>
                  <a:srgbClr val="FF0000"/>
                </a:solidFill>
              </a:rPr>
              <a:t>QL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F6C2F6-F7D5-A742-B3BA-F2AC5F9E7882}"/>
              </a:ext>
            </a:extLst>
          </p:cNvPr>
          <p:cNvSpPr txBox="1"/>
          <p:nvPr/>
        </p:nvSpPr>
        <p:spPr>
          <a:xfrm>
            <a:off x="4203700" y="3354963"/>
            <a:ext cx="124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Successor Features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EA8949-341A-BA4A-A536-B7A61F8BA15B}"/>
              </a:ext>
            </a:extLst>
          </p:cNvPr>
          <p:cNvSpPr txBox="1"/>
          <p:nvPr/>
        </p:nvSpPr>
        <p:spPr>
          <a:xfrm>
            <a:off x="6813552" y="3493462"/>
            <a:ext cx="124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Q-Learning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22330-A2D8-1344-B1C2-E5C65FAB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4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7B2E0-3E80-A146-B70E-08DD699C4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472772-66D8-4640-AC42-136D63EC7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426" y="1510313"/>
            <a:ext cx="5779148" cy="498256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BA428F-8A1F-2D4F-AE03-06103031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EC63-9D9B-BD41-8E8C-A1E8F321C551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3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6661</TotalTime>
  <Words>2526</Words>
  <Application>Microsoft Macintosh PowerPoint</Application>
  <PresentationFormat>Widescreen</PresentationFormat>
  <Paragraphs>740</Paragraphs>
  <Slides>126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126</vt:i4>
      </vt:variant>
    </vt:vector>
  </HeadingPairs>
  <TitlesOfParts>
    <vt:vector size="131" baseType="lpstr">
      <vt:lpstr>Arial</vt:lpstr>
      <vt:lpstr>Calibri</vt:lpstr>
      <vt:lpstr>Calibri Light</vt:lpstr>
      <vt:lpstr>Cambria Math</vt:lpstr>
      <vt:lpstr>Office Theme</vt:lpstr>
      <vt:lpstr>Model Based Deep Reinforcement Learning</vt:lpstr>
      <vt:lpstr>Overview</vt:lpstr>
      <vt:lpstr>Overview</vt:lpstr>
      <vt:lpstr>Imagination-Augmented Agents for Deep Reinforcement Learning</vt:lpstr>
      <vt:lpstr>I2A Architecture </vt:lpstr>
      <vt:lpstr>1. Imagination Core</vt:lpstr>
      <vt:lpstr>1. Imagination Core</vt:lpstr>
      <vt:lpstr>1. Imagination Core</vt:lpstr>
      <vt:lpstr>1. Imagination Core</vt:lpstr>
      <vt:lpstr>1. Imagination Core</vt:lpstr>
      <vt:lpstr>1. Imagination Core</vt:lpstr>
      <vt:lpstr>1. Imagination Core</vt:lpstr>
      <vt:lpstr>1. Imagination Core</vt:lpstr>
      <vt:lpstr>1. Imagination Core</vt:lpstr>
      <vt:lpstr>1. Imagination Core</vt:lpstr>
      <vt:lpstr>1. Imagination Core</vt:lpstr>
      <vt:lpstr>1. Imagination Core</vt:lpstr>
      <vt:lpstr>1. Imagination Core</vt:lpstr>
      <vt:lpstr>2. Rollout Encoder</vt:lpstr>
      <vt:lpstr>2. Rollout Encoder</vt:lpstr>
      <vt:lpstr>2. Rollout Encoder</vt:lpstr>
      <vt:lpstr>2. Rollout Encoder</vt:lpstr>
      <vt:lpstr>2. Rollout Encoder</vt:lpstr>
      <vt:lpstr>2. Rollout Encoder</vt:lpstr>
      <vt:lpstr>2. Rollout Encoder</vt:lpstr>
      <vt:lpstr>2. Rollout Encoder</vt:lpstr>
      <vt:lpstr>2. Rollout Encoder</vt:lpstr>
      <vt:lpstr>2. Rollout Encoder</vt:lpstr>
      <vt:lpstr>2. Rollout Encoder</vt:lpstr>
      <vt:lpstr>2. Rollout Encoder</vt:lpstr>
      <vt:lpstr>2. Rollout Encoder</vt:lpstr>
      <vt:lpstr>2. Rollout Encoder</vt:lpstr>
      <vt:lpstr>2. Rollout Encoder</vt:lpstr>
      <vt:lpstr>2. Rollout Encoder</vt:lpstr>
      <vt:lpstr>3. Aggregate rollout encodings</vt:lpstr>
      <vt:lpstr>3. Aggregate rollout encodings</vt:lpstr>
      <vt:lpstr>3. Aggregate rollout encodings</vt:lpstr>
      <vt:lpstr>3. Aggregate rollout encodings</vt:lpstr>
      <vt:lpstr>3. Aggregate rollout encodings</vt:lpstr>
      <vt:lpstr>3. Aggregate rollout encodings</vt:lpstr>
      <vt:lpstr>3. Aggregate rollout encodings</vt:lpstr>
      <vt:lpstr>3. Aggregate rollout encodings</vt:lpstr>
      <vt:lpstr>3. Aggregate rollout encodings</vt:lpstr>
      <vt:lpstr>3. Aggregate rollout encodings</vt:lpstr>
      <vt:lpstr>3. Aggregate rollout encodings</vt:lpstr>
      <vt:lpstr>3. Aggregate rollout encodings</vt:lpstr>
      <vt:lpstr>3. Aggregate rollout encodings</vt:lpstr>
      <vt:lpstr>Training</vt:lpstr>
      <vt:lpstr>Training</vt:lpstr>
      <vt:lpstr>Training</vt:lpstr>
      <vt:lpstr>Training</vt:lpstr>
      <vt:lpstr>Training</vt:lpstr>
      <vt:lpstr>Experiments</vt:lpstr>
      <vt:lpstr>Experiments</vt:lpstr>
      <vt:lpstr>Experiments</vt:lpstr>
      <vt:lpstr>Experiments</vt:lpstr>
      <vt:lpstr>Experiments</vt:lpstr>
      <vt:lpstr>Experiments</vt:lpstr>
      <vt:lpstr>Experiments</vt:lpstr>
      <vt:lpstr>Experiments</vt:lpstr>
      <vt:lpstr>Experiments</vt:lpstr>
      <vt:lpstr>Experiments</vt:lpstr>
      <vt:lpstr>Experiments</vt:lpstr>
      <vt:lpstr>Experiments</vt:lpstr>
      <vt:lpstr>Successor Features for Transfer in Reinforcement Learning</vt:lpstr>
      <vt:lpstr>Key idea</vt:lpstr>
      <vt:lpstr>Background</vt:lpstr>
      <vt:lpstr>Generalized Policy Improvement</vt:lpstr>
      <vt:lpstr>Generalized Policy Improvement</vt:lpstr>
      <vt:lpstr>Generalized Policy Improvement</vt:lpstr>
      <vt:lpstr>Generalized Policy Improvement</vt:lpstr>
      <vt:lpstr>Generalized Policy Improvement</vt:lpstr>
      <vt:lpstr>Generalized Policy Improvement</vt:lpstr>
      <vt:lpstr>Generalized Policy Improvement</vt:lpstr>
      <vt:lpstr>Generalized Policy Improvement</vt:lpstr>
      <vt:lpstr>Generalized Policy Improvement</vt:lpstr>
      <vt:lpstr>Generalized Policy Improvement</vt:lpstr>
      <vt:lpstr>Generalized Policy Improvement</vt:lpstr>
      <vt:lpstr>Generalized Policy Improvement</vt:lpstr>
      <vt:lpstr>Generalized Policy Improvement</vt:lpstr>
      <vt:lpstr>Generalized Policy Improvement</vt:lpstr>
      <vt:lpstr>Successor features</vt:lpstr>
      <vt:lpstr>Successor features</vt:lpstr>
      <vt:lpstr>Successor features</vt:lpstr>
      <vt:lpstr>Successor features</vt:lpstr>
      <vt:lpstr>Successor features</vt:lpstr>
      <vt:lpstr>Successor features</vt:lpstr>
      <vt:lpstr>Transfer via Successor Features</vt:lpstr>
      <vt:lpstr>Transfer via Successor Features</vt:lpstr>
      <vt:lpstr>Transfer via Successor Features</vt:lpstr>
      <vt:lpstr>Transfer via Successor Features</vt:lpstr>
      <vt:lpstr>Transfer via Successor Features</vt:lpstr>
      <vt:lpstr>Transfer via Successor Features</vt:lpstr>
      <vt:lpstr>Transfer via Successor Features</vt:lpstr>
      <vt:lpstr>Transfer via Successor Features</vt:lpstr>
      <vt:lpstr>Transfer via Successor Features</vt:lpstr>
      <vt:lpstr>Transfer via Successor Features</vt:lpstr>
      <vt:lpstr>Transfer via Successor Features</vt:lpstr>
      <vt:lpstr>Experiments</vt:lpstr>
      <vt:lpstr>Experiments</vt:lpstr>
      <vt:lpstr>Experiments</vt:lpstr>
      <vt:lpstr>Experiments</vt:lpstr>
      <vt:lpstr>Outlook</vt:lpstr>
      <vt:lpstr>Questions</vt:lpstr>
      <vt:lpstr>References</vt:lpstr>
      <vt:lpstr>Appendix A: Imagination Augmented Agents</vt:lpstr>
      <vt:lpstr>Environment Model Training</vt:lpstr>
      <vt:lpstr>Monte Carlo Search Algorithm</vt:lpstr>
      <vt:lpstr>Experiments</vt:lpstr>
      <vt:lpstr>Experiments</vt:lpstr>
      <vt:lpstr>Experiments</vt:lpstr>
      <vt:lpstr>Data Efficiency</vt:lpstr>
      <vt:lpstr>Data Efficiency</vt:lpstr>
      <vt:lpstr>Related Work</vt:lpstr>
      <vt:lpstr>Appendix B: Successor Features for Transfer</vt:lpstr>
      <vt:lpstr>Background and Problem Formulation</vt:lpstr>
      <vt:lpstr>What is Transfer?</vt:lpstr>
      <vt:lpstr>What is Transfer?</vt:lpstr>
      <vt:lpstr>What is Transfer?</vt:lpstr>
      <vt:lpstr>What is Transfer?</vt:lpstr>
      <vt:lpstr>What is Transfer?</vt:lpstr>
      <vt:lpstr>How does ψ encode the dynamics ? </vt:lpstr>
      <vt:lpstr>Stronger theoretical guarantees</vt:lpstr>
      <vt:lpstr>SFQL Algorithm </vt:lpstr>
      <vt:lpstr>SFQL Algorithm</vt:lpstr>
      <vt:lpstr>Experiments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 Based Deep Reinforcement Learning</dc:title>
  <dc:creator>Ioannis Mandralis</dc:creator>
  <cp:lastModifiedBy>Ioannis Mandralis</cp:lastModifiedBy>
  <cp:revision>151</cp:revision>
  <dcterms:created xsi:type="dcterms:W3CDTF">2019-05-01T20:39:49Z</dcterms:created>
  <dcterms:modified xsi:type="dcterms:W3CDTF">2019-05-14T11:11:17Z</dcterms:modified>
</cp:coreProperties>
</file>