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0" Type="http://schemas.openxmlformats.org/officeDocument/2006/relationships/slide" Target="slides/slide4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6ba268d5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06ba268d5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6ba268d5f_7_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06ba268d5f_7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6ba268d5f_22_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06ba268d5f_22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6ba268d5f_22_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06ba268d5f_22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6ba268d5f_22_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6ba268d5f_22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6ba268d5f_22_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06ba268d5f_22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6ba268d5f_22_1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06ba268d5f_22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6ba268d5f_22_1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106ba268d5f_22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6ba268d5f_22_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106ba268d5f_22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6ba268d5f_22_1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106ba268d5f_22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06ba268d5f_22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106ba268d5f_22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6ba268d5f_2_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06ba268d5f_2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06ba268d5f_22_2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106ba268d5f_22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06ba268d5f_22_2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106ba268d5f_22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06ba268d5f_22_2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106ba268d5f_22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06ba268d5f_22_2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106ba268d5f_22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06ba268d5f_22_2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106ba268d5f_22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6ba268d5f_22_2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106ba268d5f_22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06ba268d5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06ba268d5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06ba268d5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06ba268d5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06ba268d5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06ba268d5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06ba268d5f_27_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106ba268d5f_2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6ba268d5f_2_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06ba268d5f_2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6ba268d5f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106ba268d5f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06ba268d5f_3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106ba268d5f_3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06ba268d5f_0_1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g106ba268d5f_0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06ba268d5f_3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06ba268d5f_3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106ba268d5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106ba268d5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06ba268d5f_37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06ba268d5f_37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06ba268d5f_3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06ba268d5f_3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06da9e10e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06da9e10e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06da9e10e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06da9e10e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06da9e10e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06da9e10e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6beda73d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06beda73d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06da9e10e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106da9e10e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06da9e10e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06da9e10e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06da9e10e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06da9e10e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06ba268d5f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g106ba268d5f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6ba268d5f_2_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6ba268d5f_2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6ba268d5f_2_1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06ba268d5f_2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6ba268d5f_2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106ba268d5f_2_1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06ba268d5f_2_1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6ba268d5f_7_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06ba268d5f_7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6ba268d5f_7_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06ba268d5f_7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7" name="Google Shape;97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3" name="Google Shape;113;p23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4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5" name="Google Shape;145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/>
          <p:nvPr>
            <p:ph type="title"/>
          </p:nvPr>
        </p:nvSpPr>
        <p:spPr>
          <a:xfrm>
            <a:off x="457110" y="205200"/>
            <a:ext cx="822933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1" type="subTitle"/>
          </p:nvPr>
        </p:nvSpPr>
        <p:spPr>
          <a:xfrm>
            <a:off x="457110" y="1203390"/>
            <a:ext cx="822933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1" name="Google Shape;171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4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7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ctrTitle"/>
          </p:nvPr>
        </p:nvSpPr>
        <p:spPr>
          <a:xfrm>
            <a:off x="1376706" y="558431"/>
            <a:ext cx="63906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Arial"/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Computer Systems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8"/>
          <p:cNvSpPr txBox="1"/>
          <p:nvPr>
            <p:ph idx="1" type="subTitle"/>
          </p:nvPr>
        </p:nvSpPr>
        <p:spPr>
          <a:xfrm>
            <a:off x="1376700" y="2170994"/>
            <a:ext cx="6390600" cy="5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t/>
            </a:r>
            <a:endParaRPr sz="1200">
              <a:solidFill>
                <a:srgbClr val="002060"/>
              </a:solidFill>
            </a:endParaRPr>
          </a:p>
        </p:txBody>
      </p:sp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940" y="890316"/>
            <a:ext cx="623887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975" y="3201164"/>
            <a:ext cx="3223052" cy="178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8444" y="3602614"/>
            <a:ext cx="5596533" cy="41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7"/>
          <p:cNvPicPr preferRelativeResize="0"/>
          <p:nvPr/>
        </p:nvPicPr>
        <p:blipFill rotWithShape="1">
          <a:blip r:embed="rId6">
            <a:alphaModFix/>
          </a:blip>
          <a:srcRect b="0" l="1700" r="0" t="13237"/>
          <a:stretch/>
        </p:blipFill>
        <p:spPr>
          <a:xfrm>
            <a:off x="3606014" y="4337072"/>
            <a:ext cx="5501390" cy="30389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7"/>
          <p:cNvSpPr txBox="1"/>
          <p:nvPr>
            <p:ph type="title"/>
          </p:nvPr>
        </p:nvSpPr>
        <p:spPr>
          <a:xfrm>
            <a:off x="628650" y="731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Last exercise</a:t>
            </a:r>
            <a:endParaRPr/>
          </a:p>
        </p:txBody>
      </p:sp>
      <p:pic>
        <p:nvPicPr>
          <p:cNvPr id="291" name="Google Shape;291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-251459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190"/>
              <a:buChar char="•"/>
            </a:pPr>
            <a:r>
              <a:rPr lang="en"/>
              <a:t>Consistency: 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88888"/>
              <a:buChar char="•"/>
            </a:pPr>
            <a:r>
              <a:rPr lang="en"/>
              <a:t>All nodes agree on the current state of the system</a:t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190"/>
              <a:buChar char="•"/>
            </a:pPr>
            <a:r>
              <a:rPr lang="en"/>
              <a:t>Availability: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88888"/>
              <a:buChar char="•"/>
            </a:pPr>
            <a:r>
              <a:rPr lang="en"/>
              <a:t>The system is operational and instantly processing incoming requests</a:t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190"/>
              <a:buChar char="•"/>
            </a:pPr>
            <a:r>
              <a:rPr lang="en"/>
              <a:t>Partition tolerance: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88888"/>
              <a:buChar char="•"/>
            </a:pPr>
            <a:r>
              <a:rPr lang="en"/>
              <a:t>Still works correctly if a network partition happens</a:t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190"/>
              <a:buChar char="•"/>
            </a:pPr>
            <a:r>
              <a:rPr lang="en">
                <a:solidFill>
                  <a:srgbClr val="00B050"/>
                </a:solidFill>
              </a:rPr>
              <a:t>Good news: 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88888"/>
              <a:buChar char="•"/>
            </a:pPr>
            <a:r>
              <a:rPr lang="en">
                <a:solidFill>
                  <a:srgbClr val="00B050"/>
                </a:solidFill>
              </a:rPr>
              <a:t>achieving any two is very easy</a:t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190"/>
              <a:buChar char="•"/>
            </a:pPr>
            <a:r>
              <a:rPr lang="en">
                <a:solidFill>
                  <a:srgbClr val="FF0000"/>
                </a:solidFill>
              </a:rPr>
              <a:t>Bad news: 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88888"/>
              <a:buChar char="•"/>
            </a:pPr>
            <a:r>
              <a:rPr lang="en">
                <a:solidFill>
                  <a:srgbClr val="FF0000"/>
                </a:solidFill>
              </a:rPr>
              <a:t>achieving three is impossible (CAP theorem)</a:t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190"/>
              <a:buChar char="•"/>
            </a:pPr>
            <a:r>
              <a:rPr lang="en">
                <a:solidFill>
                  <a:schemeClr val="dk1"/>
                </a:solidFill>
              </a:rPr>
              <a:t>=&gt; Eventual Consistency:</a:t>
            </a:r>
            <a:endParaRPr/>
          </a:p>
          <a:p>
            <a:pPr indent="-251459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88888"/>
              <a:buChar char="•"/>
            </a:pPr>
            <a:r>
              <a:rPr lang="en">
                <a:solidFill>
                  <a:schemeClr val="dk1"/>
                </a:solidFill>
              </a:rPr>
              <a:t>Guarantees that the state is eventually agreed upon, but the nodes may disagree temprorarily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/>
          </a:p>
        </p:txBody>
      </p:sp>
      <p:pic>
        <p:nvPicPr>
          <p:cNvPr id="297" name="Google Shape;29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8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Consistency, Availability,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Partition Tolerance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9"/>
          <p:cNvSpPr txBox="1"/>
          <p:nvPr>
            <p:ph idx="1" type="body"/>
          </p:nvPr>
        </p:nvSpPr>
        <p:spPr>
          <a:xfrm>
            <a:off x="628650" y="100648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decentralized network consisting of nodes</a:t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users generate private/public key pair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address is generated from public key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it is difficult to get users “real” identity from public key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49"/>
          <p:cNvSpPr/>
          <p:nvPr/>
        </p:nvSpPr>
        <p:spPr>
          <a:xfrm>
            <a:off x="3081130" y="3140765"/>
            <a:ext cx="1659835" cy="894522"/>
          </a:xfrm>
          <a:prstGeom prst="rect">
            <a:avLst/>
          </a:prstGeom>
          <a:solidFill>
            <a:srgbClr val="F7CBA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9"/>
          <p:cNvSpPr/>
          <p:nvPr/>
        </p:nvSpPr>
        <p:spPr>
          <a:xfrm>
            <a:off x="1897751" y="4384244"/>
            <a:ext cx="298175" cy="248478"/>
          </a:xfrm>
          <a:prstGeom prst="ellipse">
            <a:avLst/>
          </a:prstGeom>
          <a:solidFill>
            <a:srgbClr val="44DCC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1signature a</a:t>
            </a:r>
            <a:endParaRPr sz="1100"/>
          </a:p>
        </p:txBody>
      </p:sp>
      <p:cxnSp>
        <p:nvCxnSpPr>
          <p:cNvPr id="306" name="Google Shape;306;p49"/>
          <p:cNvCxnSpPr>
            <a:endCxn id="304" idx="1"/>
          </p:cNvCxnSpPr>
          <p:nvPr/>
        </p:nvCxnSpPr>
        <p:spPr>
          <a:xfrm>
            <a:off x="2097130" y="2936126"/>
            <a:ext cx="984000" cy="65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7" name="Google Shape;307;p49"/>
          <p:cNvCxnSpPr>
            <a:endCxn id="304" idx="1"/>
          </p:cNvCxnSpPr>
          <p:nvPr/>
        </p:nvCxnSpPr>
        <p:spPr>
          <a:xfrm flipH="1" rot="10800000">
            <a:off x="1836730" y="3588026"/>
            <a:ext cx="1244400" cy="36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8" name="Google Shape;308;p49"/>
          <p:cNvCxnSpPr/>
          <p:nvPr/>
        </p:nvCxnSpPr>
        <p:spPr>
          <a:xfrm flipH="1" rot="10800000">
            <a:off x="2195926" y="3639870"/>
            <a:ext cx="833024" cy="82652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9" name="Google Shape;309;p49"/>
          <p:cNvSpPr txBox="1"/>
          <p:nvPr/>
        </p:nvSpPr>
        <p:spPr>
          <a:xfrm>
            <a:off x="2298679" y="2710953"/>
            <a:ext cx="5809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Inputs</a:t>
            </a:r>
            <a:endParaRPr sz="1100"/>
          </a:p>
        </p:txBody>
      </p:sp>
      <p:cxnSp>
        <p:nvCxnSpPr>
          <p:cNvPr id="310" name="Google Shape;310;p49"/>
          <p:cNvCxnSpPr>
            <a:stCxn id="304" idx="3"/>
          </p:cNvCxnSpPr>
          <p:nvPr/>
        </p:nvCxnSpPr>
        <p:spPr>
          <a:xfrm flipH="1" rot="10800000">
            <a:off x="4740965" y="3039326"/>
            <a:ext cx="626100" cy="548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1" name="Google Shape;311;p49"/>
          <p:cNvCxnSpPr>
            <a:stCxn id="304" idx="3"/>
          </p:cNvCxnSpPr>
          <p:nvPr/>
        </p:nvCxnSpPr>
        <p:spPr>
          <a:xfrm>
            <a:off x="4740965" y="3588026"/>
            <a:ext cx="687300" cy="34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2" name="Google Shape;312;p49"/>
          <p:cNvSpPr/>
          <p:nvPr/>
        </p:nvSpPr>
        <p:spPr>
          <a:xfrm>
            <a:off x="5367131" y="2607779"/>
            <a:ext cx="1113182" cy="877127"/>
          </a:xfrm>
          <a:prstGeom prst="ellipse">
            <a:avLst/>
          </a:prstGeom>
          <a:solidFill>
            <a:srgbClr val="44DCC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signature a</a:t>
            </a:r>
            <a:endParaRPr sz="1100"/>
          </a:p>
        </p:txBody>
      </p:sp>
      <p:sp>
        <p:nvSpPr>
          <p:cNvPr id="313" name="Google Shape;313;p49"/>
          <p:cNvSpPr/>
          <p:nvPr/>
        </p:nvSpPr>
        <p:spPr>
          <a:xfrm>
            <a:off x="5428007" y="3761960"/>
            <a:ext cx="923097" cy="831780"/>
          </a:xfrm>
          <a:prstGeom prst="ellipse">
            <a:avLst/>
          </a:prstGeom>
          <a:solidFill>
            <a:srgbClr val="44DCC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signature b</a:t>
            </a:r>
            <a:endParaRPr sz="1100"/>
          </a:p>
        </p:txBody>
      </p:sp>
      <p:sp>
        <p:nvSpPr>
          <p:cNvPr id="314" name="Google Shape;314;p49"/>
          <p:cNvSpPr txBox="1"/>
          <p:nvPr/>
        </p:nvSpPr>
        <p:spPr>
          <a:xfrm>
            <a:off x="4729701" y="2710953"/>
            <a:ext cx="7095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Outputs</a:t>
            </a:r>
            <a:endParaRPr sz="1100"/>
          </a:p>
        </p:txBody>
      </p:sp>
      <p:sp>
        <p:nvSpPr>
          <p:cNvPr id="315" name="Google Shape;315;p49"/>
          <p:cNvSpPr/>
          <p:nvPr/>
        </p:nvSpPr>
        <p:spPr>
          <a:xfrm>
            <a:off x="983975" y="2660839"/>
            <a:ext cx="1192694" cy="986590"/>
          </a:xfrm>
          <a:prstGeom prst="ellipse">
            <a:avLst/>
          </a:prstGeom>
          <a:solidFill>
            <a:srgbClr val="44DCC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signature a</a:t>
            </a:r>
            <a:endParaRPr sz="1100"/>
          </a:p>
        </p:txBody>
      </p:sp>
      <p:sp>
        <p:nvSpPr>
          <p:cNvPr id="316" name="Google Shape;316;p49"/>
          <p:cNvSpPr/>
          <p:nvPr/>
        </p:nvSpPr>
        <p:spPr>
          <a:xfrm>
            <a:off x="809417" y="3665959"/>
            <a:ext cx="1113182" cy="877127"/>
          </a:xfrm>
          <a:prstGeom prst="ellipse">
            <a:avLst/>
          </a:prstGeom>
          <a:solidFill>
            <a:srgbClr val="44DCC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signature b</a:t>
            </a:r>
            <a:endParaRPr sz="1100"/>
          </a:p>
        </p:txBody>
      </p:sp>
      <p:sp>
        <p:nvSpPr>
          <p:cNvPr id="317" name="Google Shape;317;p49"/>
          <p:cNvSpPr/>
          <p:nvPr/>
        </p:nvSpPr>
        <p:spPr>
          <a:xfrm rot="5400000">
            <a:off x="3223998" y="1678031"/>
            <a:ext cx="770296" cy="596099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222A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3680108" y="4785536"/>
            <a:ext cx="9465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Transaction</a:t>
            </a:r>
            <a:endParaRPr sz="1100"/>
          </a:p>
        </p:txBody>
      </p:sp>
      <p:pic>
        <p:nvPicPr>
          <p:cNvPr id="319" name="Google Shape;31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9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Bitcoin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Conditions: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Sum of inputs must always be at least the sum of outputs</a:t>
            </a:r>
            <a:endParaRPr/>
          </a:p>
          <a:p>
            <a:pPr indent="-254000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unused part is used as transaction fee, gets paid to miner of block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 input must always be some whole output, no splitting allowed!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Money that a user “has” is defined as sum of unspent outputs</a:t>
            </a:r>
            <a:endParaRPr/>
          </a:p>
        </p:txBody>
      </p:sp>
      <p:pic>
        <p:nvPicPr>
          <p:cNvPr id="326" name="Google Shape;32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0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Bitcoin Transactions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1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Bitcoin Transactions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51"/>
          <p:cNvSpPr/>
          <p:nvPr/>
        </p:nvSpPr>
        <p:spPr>
          <a:xfrm>
            <a:off x="628650" y="1371600"/>
            <a:ext cx="414068" cy="63404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1512824" y="1419026"/>
            <a:ext cx="122936" cy="1229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51"/>
          <p:cNvCxnSpPr>
            <a:endCxn id="335" idx="2"/>
          </p:cNvCxnSpPr>
          <p:nvPr/>
        </p:nvCxnSpPr>
        <p:spPr>
          <a:xfrm>
            <a:off x="1042724" y="1480494"/>
            <a:ext cx="470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7" name="Google Shape;337;p51"/>
          <p:cNvSpPr/>
          <p:nvPr/>
        </p:nvSpPr>
        <p:spPr>
          <a:xfrm>
            <a:off x="628650" y="2451100"/>
            <a:ext cx="414068" cy="63404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1"/>
          <p:cNvSpPr/>
          <p:nvPr/>
        </p:nvSpPr>
        <p:spPr>
          <a:xfrm>
            <a:off x="1512824" y="2498527"/>
            <a:ext cx="122936" cy="1229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51"/>
          <p:cNvCxnSpPr>
            <a:endCxn id="338" idx="2"/>
          </p:cNvCxnSpPr>
          <p:nvPr/>
        </p:nvCxnSpPr>
        <p:spPr>
          <a:xfrm>
            <a:off x="1042724" y="2559995"/>
            <a:ext cx="470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0" name="Google Shape;340;p51"/>
          <p:cNvSpPr txBox="1"/>
          <p:nvPr/>
        </p:nvSpPr>
        <p:spPr>
          <a:xfrm>
            <a:off x="1264927" y="1546300"/>
            <a:ext cx="814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(A, 100)</a:t>
            </a:r>
            <a:endParaRPr sz="1100"/>
          </a:p>
        </p:txBody>
      </p:sp>
      <p:sp>
        <p:nvSpPr>
          <p:cNvPr id="341" name="Google Shape;341;p51"/>
          <p:cNvSpPr txBox="1"/>
          <p:nvPr/>
        </p:nvSpPr>
        <p:spPr>
          <a:xfrm>
            <a:off x="1277779" y="2632225"/>
            <a:ext cx="1222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(B, 100)</a:t>
            </a:r>
            <a:endParaRPr sz="1100"/>
          </a:p>
        </p:txBody>
      </p:sp>
      <p:sp>
        <p:nvSpPr>
          <p:cNvPr id="342" name="Google Shape;342;p51"/>
          <p:cNvSpPr/>
          <p:nvPr/>
        </p:nvSpPr>
        <p:spPr>
          <a:xfrm>
            <a:off x="2105867" y="2451100"/>
            <a:ext cx="414068" cy="63404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1"/>
          <p:cNvSpPr/>
          <p:nvPr/>
        </p:nvSpPr>
        <p:spPr>
          <a:xfrm>
            <a:off x="2990041" y="2498527"/>
            <a:ext cx="122936" cy="1229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51"/>
          <p:cNvCxnSpPr>
            <a:endCxn id="343" idx="2"/>
          </p:cNvCxnSpPr>
          <p:nvPr/>
        </p:nvCxnSpPr>
        <p:spPr>
          <a:xfrm>
            <a:off x="2519941" y="2559995"/>
            <a:ext cx="470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5" name="Google Shape;345;p51"/>
          <p:cNvSpPr txBox="1"/>
          <p:nvPr/>
        </p:nvSpPr>
        <p:spPr>
          <a:xfrm>
            <a:off x="2755010" y="2632225"/>
            <a:ext cx="991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(A, 10)</a:t>
            </a:r>
            <a:endParaRPr sz="1100"/>
          </a:p>
        </p:txBody>
      </p:sp>
      <p:cxnSp>
        <p:nvCxnSpPr>
          <p:cNvPr id="346" name="Google Shape;346;p51"/>
          <p:cNvCxnSpPr/>
          <p:nvPr/>
        </p:nvCxnSpPr>
        <p:spPr>
          <a:xfrm>
            <a:off x="1635761" y="2561291"/>
            <a:ext cx="470106" cy="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7" name="Google Shape;347;p51"/>
          <p:cNvSpPr/>
          <p:nvPr/>
        </p:nvSpPr>
        <p:spPr>
          <a:xfrm>
            <a:off x="2990041" y="2928074"/>
            <a:ext cx="122936" cy="122936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1"/>
          <p:cNvSpPr txBox="1"/>
          <p:nvPr/>
        </p:nvSpPr>
        <p:spPr>
          <a:xfrm>
            <a:off x="2755010" y="3061775"/>
            <a:ext cx="991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(B, 90)</a:t>
            </a:r>
            <a:endParaRPr sz="1100"/>
          </a:p>
        </p:txBody>
      </p:sp>
      <p:cxnSp>
        <p:nvCxnSpPr>
          <p:cNvPr id="349" name="Google Shape;349;p51"/>
          <p:cNvCxnSpPr/>
          <p:nvPr/>
        </p:nvCxnSpPr>
        <p:spPr>
          <a:xfrm>
            <a:off x="2522326" y="2993929"/>
            <a:ext cx="470106" cy="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0" name="Google Shape;350;p51"/>
          <p:cNvSpPr/>
          <p:nvPr/>
        </p:nvSpPr>
        <p:spPr>
          <a:xfrm>
            <a:off x="3581712" y="1371600"/>
            <a:ext cx="414068" cy="63404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1"/>
          <p:cNvSpPr/>
          <p:nvPr/>
        </p:nvSpPr>
        <p:spPr>
          <a:xfrm>
            <a:off x="4465886" y="1466452"/>
            <a:ext cx="122936" cy="122936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51"/>
          <p:cNvCxnSpPr>
            <a:endCxn id="351" idx="2"/>
          </p:cNvCxnSpPr>
          <p:nvPr/>
        </p:nvCxnSpPr>
        <p:spPr>
          <a:xfrm>
            <a:off x="3995786" y="1527921"/>
            <a:ext cx="470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3" name="Google Shape;353;p51"/>
          <p:cNvSpPr txBox="1"/>
          <p:nvPr/>
        </p:nvSpPr>
        <p:spPr>
          <a:xfrm>
            <a:off x="4905573" y="1542462"/>
            <a:ext cx="790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(C, 105)</a:t>
            </a:r>
            <a:endParaRPr sz="1100"/>
          </a:p>
        </p:txBody>
      </p:sp>
      <p:cxnSp>
        <p:nvCxnSpPr>
          <p:cNvPr id="354" name="Google Shape;354;p51"/>
          <p:cNvCxnSpPr>
            <a:stCxn id="343" idx="6"/>
            <a:endCxn id="350" idx="1"/>
          </p:cNvCxnSpPr>
          <p:nvPr/>
        </p:nvCxnSpPr>
        <p:spPr>
          <a:xfrm flipH="1" rot="10800000">
            <a:off x="3112977" y="1688495"/>
            <a:ext cx="468600" cy="871500"/>
          </a:xfrm>
          <a:prstGeom prst="bentConnector3">
            <a:avLst>
              <a:gd fmla="val 50006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5" name="Google Shape;355;p51"/>
          <p:cNvCxnSpPr/>
          <p:nvPr/>
        </p:nvCxnSpPr>
        <p:spPr>
          <a:xfrm>
            <a:off x="1634389" y="1476721"/>
            <a:ext cx="1947323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6" name="Google Shape;356;p51"/>
          <p:cNvSpPr/>
          <p:nvPr/>
        </p:nvSpPr>
        <p:spPr>
          <a:xfrm>
            <a:off x="4465886" y="1853529"/>
            <a:ext cx="122936" cy="122936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1"/>
          <p:cNvSpPr txBox="1"/>
          <p:nvPr/>
        </p:nvSpPr>
        <p:spPr>
          <a:xfrm>
            <a:off x="4966028" y="1889851"/>
            <a:ext cx="6693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(A, 5)</a:t>
            </a:r>
            <a:endParaRPr sz="1100"/>
          </a:p>
        </p:txBody>
      </p:sp>
      <p:cxnSp>
        <p:nvCxnSpPr>
          <p:cNvPr id="358" name="Google Shape;358;p51"/>
          <p:cNvCxnSpPr/>
          <p:nvPr/>
        </p:nvCxnSpPr>
        <p:spPr>
          <a:xfrm>
            <a:off x="3998016" y="1922532"/>
            <a:ext cx="470106" cy="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9" name="Google Shape;359;p51"/>
          <p:cNvSpPr txBox="1"/>
          <p:nvPr/>
        </p:nvSpPr>
        <p:spPr>
          <a:xfrm>
            <a:off x="4702310" y="2531143"/>
            <a:ext cx="296860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unspent transaction outputs (UTXOs)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This set is the shared state of Bitcoin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The red outputs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itor" id="364" name="Google Shape;364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152" y="1505131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2"/>
          <p:cNvSpPr txBox="1"/>
          <p:nvPr/>
        </p:nvSpPr>
        <p:spPr>
          <a:xfrm>
            <a:off x="815008" y="1019688"/>
            <a:ext cx="15331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issue transaction </a:t>
            </a:r>
            <a:endParaRPr sz="1100"/>
          </a:p>
        </p:txBody>
      </p:sp>
      <p:cxnSp>
        <p:nvCxnSpPr>
          <p:cNvPr id="366" name="Google Shape;366;p52"/>
          <p:cNvCxnSpPr/>
          <p:nvPr/>
        </p:nvCxnSpPr>
        <p:spPr>
          <a:xfrm>
            <a:off x="2126974" y="1848031"/>
            <a:ext cx="152068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7" name="Google Shape;367;p52"/>
          <p:cNvCxnSpPr/>
          <p:nvPr/>
        </p:nvCxnSpPr>
        <p:spPr>
          <a:xfrm>
            <a:off x="2126974" y="2123649"/>
            <a:ext cx="1287118" cy="67154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8" name="Google Shape;368;p52"/>
          <p:cNvCxnSpPr/>
          <p:nvPr/>
        </p:nvCxnSpPr>
        <p:spPr>
          <a:xfrm>
            <a:off x="1806486" y="2370704"/>
            <a:ext cx="320488" cy="101940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9" name="Google Shape;369;p52"/>
          <p:cNvSpPr txBox="1"/>
          <p:nvPr/>
        </p:nvSpPr>
        <p:spPr>
          <a:xfrm>
            <a:off x="815008" y="1220690"/>
            <a:ext cx="2481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add transaction to local history</a:t>
            </a:r>
            <a:endParaRPr sz="1100"/>
          </a:p>
        </p:txBody>
      </p:sp>
      <p:pic>
        <p:nvPicPr>
          <p:cNvPr descr="Umschlag" id="370" name="Google Shape;37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0532" y="214746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schlag" id="371" name="Google Shape;37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0532" y="154363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schlag" id="372" name="Google Shape;37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7789" y="2632061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itor" id="373" name="Google Shape;373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76846" y="1437849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itor" id="374" name="Google Shape;374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25870" y="256771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itor" id="375" name="Google Shape;375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05268" y="3389899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2"/>
          <p:cNvSpPr txBox="1"/>
          <p:nvPr/>
        </p:nvSpPr>
        <p:spPr>
          <a:xfrm>
            <a:off x="3414091" y="993784"/>
            <a:ext cx="33563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send transaction to other nodes in network</a:t>
            </a:r>
            <a:endParaRPr sz="1100"/>
          </a:p>
        </p:txBody>
      </p:sp>
      <p:sp>
        <p:nvSpPr>
          <p:cNvPr id="377" name="Google Shape;377;p52"/>
          <p:cNvSpPr txBox="1"/>
          <p:nvPr/>
        </p:nvSpPr>
        <p:spPr>
          <a:xfrm>
            <a:off x="4721087" y="1437849"/>
            <a:ext cx="3322351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check whether transaction is valid</a:t>
            </a:r>
            <a:endParaRPr sz="1100"/>
          </a:p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of transaction must be in local UTXO</a:t>
            </a:r>
            <a:endParaRPr sz="1100"/>
          </a:p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have valid signature</a:t>
            </a:r>
            <a:endParaRPr sz="1100"/>
          </a:p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 of inputs &gt;= sum of outputs</a:t>
            </a:r>
            <a:endParaRPr sz="1100"/>
          </a:p>
        </p:txBody>
      </p:sp>
      <p:sp>
        <p:nvSpPr>
          <p:cNvPr id="378" name="Google Shape;378;p52"/>
          <p:cNvSpPr txBox="1"/>
          <p:nvPr/>
        </p:nvSpPr>
        <p:spPr>
          <a:xfrm>
            <a:off x="4721087" y="2558451"/>
            <a:ext cx="2481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add transaction to local history</a:t>
            </a:r>
            <a:endParaRPr sz="1100"/>
          </a:p>
        </p:txBody>
      </p:sp>
      <p:sp>
        <p:nvSpPr>
          <p:cNvPr id="379" name="Google Shape;379;p52"/>
          <p:cNvSpPr txBox="1"/>
          <p:nvPr/>
        </p:nvSpPr>
        <p:spPr>
          <a:xfrm>
            <a:off x="4721087" y="2813663"/>
            <a:ext cx="24373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propagate transaction further </a:t>
            </a:r>
            <a:endParaRPr sz="1100"/>
          </a:p>
        </p:txBody>
      </p:sp>
      <p:sp>
        <p:nvSpPr>
          <p:cNvPr id="380" name="Google Shape;380;p52"/>
          <p:cNvSpPr txBox="1"/>
          <p:nvPr/>
        </p:nvSpPr>
        <p:spPr>
          <a:xfrm>
            <a:off x="4721087" y="2301309"/>
            <a:ext cx="37403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remove any input of transaction from local UTXO</a:t>
            </a:r>
            <a:endParaRPr sz="1100"/>
          </a:p>
        </p:txBody>
      </p:sp>
      <p:cxnSp>
        <p:nvCxnSpPr>
          <p:cNvPr id="381" name="Google Shape;381;p52"/>
          <p:cNvCxnSpPr/>
          <p:nvPr/>
        </p:nvCxnSpPr>
        <p:spPr>
          <a:xfrm>
            <a:off x="4077529" y="3206443"/>
            <a:ext cx="1287118" cy="67154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Umschlag" id="382" name="Google Shape;382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21087" y="3230258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52"/>
          <p:cNvCxnSpPr/>
          <p:nvPr/>
        </p:nvCxnSpPr>
        <p:spPr>
          <a:xfrm>
            <a:off x="4047651" y="3230258"/>
            <a:ext cx="529259" cy="11853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Umschlag" id="384" name="Google Shape;384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68212" y="3576331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52"/>
          <p:cNvCxnSpPr/>
          <p:nvPr/>
        </p:nvCxnSpPr>
        <p:spPr>
          <a:xfrm>
            <a:off x="2661202" y="3968266"/>
            <a:ext cx="1287118" cy="67154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Umschlag" id="386" name="Google Shape;386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04761" y="3992080"/>
            <a:ext cx="342900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52"/>
          <p:cNvCxnSpPr/>
          <p:nvPr/>
        </p:nvCxnSpPr>
        <p:spPr>
          <a:xfrm>
            <a:off x="2631325" y="3992080"/>
            <a:ext cx="529259" cy="11853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Umschlag" id="388" name="Google Shape;388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51885" y="433815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2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Transaction Broadcast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Multiple transactions attempt to spend the same output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Ex: In a transaction, an attacker pretends to transfer an output to a victim, only to doublespend the same amount in another transaction back to itself.</a:t>
            </a:r>
            <a:endParaRPr/>
          </a:p>
        </p:txBody>
      </p:sp>
      <p:pic>
        <p:nvPicPr>
          <p:cNvPr id="396" name="Google Shape;39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3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Doublespend Attack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3"/>
          <p:cNvSpPr/>
          <p:nvPr/>
        </p:nvSpPr>
        <p:spPr>
          <a:xfrm>
            <a:off x="2337529" y="3305331"/>
            <a:ext cx="414068" cy="63404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3"/>
          <p:cNvSpPr/>
          <p:nvPr/>
        </p:nvSpPr>
        <p:spPr>
          <a:xfrm>
            <a:off x="3221703" y="3420212"/>
            <a:ext cx="122936" cy="1229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p53"/>
          <p:cNvCxnSpPr>
            <a:endCxn id="399" idx="2"/>
          </p:cNvCxnSpPr>
          <p:nvPr/>
        </p:nvCxnSpPr>
        <p:spPr>
          <a:xfrm>
            <a:off x="2751603" y="3481680"/>
            <a:ext cx="470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1" name="Google Shape;401;p53"/>
          <p:cNvSpPr txBox="1"/>
          <p:nvPr/>
        </p:nvSpPr>
        <p:spPr>
          <a:xfrm>
            <a:off x="2973800" y="3547475"/>
            <a:ext cx="740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(A, 100)</a:t>
            </a:r>
            <a:endParaRPr sz="1100"/>
          </a:p>
        </p:txBody>
      </p:sp>
      <p:sp>
        <p:nvSpPr>
          <p:cNvPr id="402" name="Google Shape;402;p53"/>
          <p:cNvSpPr/>
          <p:nvPr/>
        </p:nvSpPr>
        <p:spPr>
          <a:xfrm>
            <a:off x="1738081" y="3414225"/>
            <a:ext cx="122936" cy="1229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" name="Google Shape;403;p53"/>
          <p:cNvCxnSpPr/>
          <p:nvPr/>
        </p:nvCxnSpPr>
        <p:spPr>
          <a:xfrm>
            <a:off x="1861018" y="3476989"/>
            <a:ext cx="470106" cy="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4" name="Google Shape;404;p53"/>
          <p:cNvSpPr txBox="1"/>
          <p:nvPr/>
        </p:nvSpPr>
        <p:spPr>
          <a:xfrm>
            <a:off x="1499523" y="3599925"/>
            <a:ext cx="785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(B, 100)</a:t>
            </a:r>
            <a:endParaRPr sz="1100"/>
          </a:p>
        </p:txBody>
      </p:sp>
      <p:sp>
        <p:nvSpPr>
          <p:cNvPr id="405" name="Google Shape;405;p53"/>
          <p:cNvSpPr/>
          <p:nvPr/>
        </p:nvSpPr>
        <p:spPr>
          <a:xfrm>
            <a:off x="2337529" y="4224812"/>
            <a:ext cx="414068" cy="634041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3"/>
          <p:cNvSpPr/>
          <p:nvPr/>
        </p:nvSpPr>
        <p:spPr>
          <a:xfrm>
            <a:off x="3221703" y="4339693"/>
            <a:ext cx="122936" cy="1229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53"/>
          <p:cNvCxnSpPr>
            <a:endCxn id="406" idx="2"/>
          </p:cNvCxnSpPr>
          <p:nvPr/>
        </p:nvCxnSpPr>
        <p:spPr>
          <a:xfrm>
            <a:off x="2751603" y="4401161"/>
            <a:ext cx="470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8" name="Google Shape;408;p53"/>
          <p:cNvSpPr txBox="1"/>
          <p:nvPr/>
        </p:nvSpPr>
        <p:spPr>
          <a:xfrm>
            <a:off x="2973801" y="4466975"/>
            <a:ext cx="994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(B, 100)</a:t>
            </a:r>
            <a:endParaRPr sz="1100"/>
          </a:p>
        </p:txBody>
      </p:sp>
      <p:sp>
        <p:nvSpPr>
          <p:cNvPr id="409" name="Google Shape;409;p53"/>
          <p:cNvSpPr/>
          <p:nvPr/>
        </p:nvSpPr>
        <p:spPr>
          <a:xfrm>
            <a:off x="1738081" y="4333705"/>
            <a:ext cx="122936" cy="122936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53"/>
          <p:cNvCxnSpPr/>
          <p:nvPr/>
        </p:nvCxnSpPr>
        <p:spPr>
          <a:xfrm>
            <a:off x="1861018" y="4396470"/>
            <a:ext cx="470106" cy="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1" name="Google Shape;411;p53"/>
          <p:cNvSpPr txBox="1"/>
          <p:nvPr/>
        </p:nvSpPr>
        <p:spPr>
          <a:xfrm>
            <a:off x="1499523" y="4519400"/>
            <a:ext cx="763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(B, 100)</a:t>
            </a:r>
            <a:endParaRPr sz="1100"/>
          </a:p>
        </p:txBody>
      </p:sp>
      <p:sp>
        <p:nvSpPr>
          <p:cNvPr id="412" name="Google Shape;412;p53"/>
          <p:cNvSpPr/>
          <p:nvPr/>
        </p:nvSpPr>
        <p:spPr>
          <a:xfrm>
            <a:off x="4134412" y="3134773"/>
            <a:ext cx="1360358" cy="8045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Broadcast</a:t>
            </a:r>
            <a:endParaRPr sz="1100"/>
          </a:p>
        </p:txBody>
      </p:sp>
      <p:sp>
        <p:nvSpPr>
          <p:cNvPr id="413" name="Google Shape;413;p53"/>
          <p:cNvSpPr/>
          <p:nvPr/>
        </p:nvSpPr>
        <p:spPr>
          <a:xfrm>
            <a:off x="4134412" y="4117106"/>
            <a:ext cx="1360358" cy="8045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Broadcast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Right now we have infinitely growing memory pool and we can’t be sure that other nodes have the same pool</a:t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rgbClr val="00B050"/>
                </a:solidFill>
              </a:rPr>
              <a:t>Solution: Propagate memory pool through network and make sure everybody else will have same state</a:t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rgbClr val="FF0000"/>
                </a:solidFill>
              </a:rPr>
              <a:t>Problem: How to avoid that everybody wants to propagate it’s own memory pool?</a:t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rgbClr val="00B050"/>
                </a:solidFill>
              </a:rPr>
              <a:t>Solution: Proof-of-Work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00B050"/>
                </a:solidFill>
              </a:rPr>
              <a:t>proof that you put a certain amount of work into propagating your memory pool</a:t>
            </a:r>
            <a:endParaRPr/>
          </a:p>
        </p:txBody>
      </p:sp>
      <p:pic>
        <p:nvPicPr>
          <p:cNvPr id="419" name="Google Shape;41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4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Proof-of-Work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 </a:t>
            </a:r>
            <a:endParaRPr/>
          </a:p>
        </p:txBody>
      </p:sp>
      <p:pic>
        <p:nvPicPr>
          <p:cNvPr id="426" name="Google Shape;42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5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Proof-of-Work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04654" y="4092153"/>
            <a:ext cx="3483347" cy="64166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5"/>
          <p:cNvSpPr txBox="1"/>
          <p:nvPr/>
        </p:nvSpPr>
        <p:spPr>
          <a:xfrm>
            <a:off x="2373000" y="4293737"/>
            <a:ext cx="9840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Bitcoin PoW:</a:t>
            </a:r>
            <a:endParaRPr sz="1100"/>
          </a:p>
        </p:txBody>
      </p:sp>
      <p:sp>
        <p:nvSpPr>
          <p:cNvPr id="430" name="Google Shape;430;p55"/>
          <p:cNvSpPr/>
          <p:nvPr/>
        </p:nvSpPr>
        <p:spPr>
          <a:xfrm>
            <a:off x="6694510" y="4427303"/>
            <a:ext cx="197218" cy="205419"/>
          </a:xfrm>
          <a:prstGeom prst="wedgeEllipseCallout">
            <a:avLst>
              <a:gd fmla="val 458019" name="adj1"/>
              <a:gd fmla="val -315138" name="adj2"/>
            </a:avLst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5"/>
          <p:cNvSpPr/>
          <p:nvPr/>
        </p:nvSpPr>
        <p:spPr>
          <a:xfrm>
            <a:off x="7714406" y="3656741"/>
            <a:ext cx="1101777" cy="975981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Bitcoin chooses the difficulty such that a block is created all ~10 min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6"/>
          <p:cNvSpPr txBox="1"/>
          <p:nvPr>
            <p:ph idx="1" type="body"/>
          </p:nvPr>
        </p:nvSpPr>
        <p:spPr>
          <a:xfrm>
            <a:off x="628650" y="1369219"/>
            <a:ext cx="7886700" cy="7668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-251459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190"/>
              <a:buChar char="•"/>
            </a:pPr>
            <a:r>
              <a:rPr lang="en"/>
              <a:t>Data structure holding transactions reference to previous blocks and a nonce.</a:t>
            </a:r>
            <a:endParaRPr/>
          </a:p>
          <a:p>
            <a:pPr indent="-251459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190"/>
              <a:buChar char="•"/>
            </a:pPr>
            <a:r>
              <a:rPr lang="en">
                <a:solidFill>
                  <a:schemeClr val="dk1"/>
                </a:solidFill>
              </a:rPr>
              <a:t>Miner creates blocks with transactions from the memory pool</a:t>
            </a:r>
            <a:endParaRPr/>
          </a:p>
        </p:txBody>
      </p:sp>
      <p:pic>
        <p:nvPicPr>
          <p:cNvPr id="437" name="Google Shape;43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6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6"/>
          <p:cNvSpPr/>
          <p:nvPr/>
        </p:nvSpPr>
        <p:spPr>
          <a:xfrm>
            <a:off x="2799413" y="2585803"/>
            <a:ext cx="1247931" cy="2349708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56"/>
          <p:cNvSpPr/>
          <p:nvPr/>
        </p:nvSpPr>
        <p:spPr>
          <a:xfrm>
            <a:off x="2799413" y="2585803"/>
            <a:ext cx="1247931" cy="25858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Hash(previous)</a:t>
            </a:r>
            <a:endParaRPr sz="1100"/>
          </a:p>
        </p:txBody>
      </p:sp>
      <p:sp>
        <p:nvSpPr>
          <p:cNvPr id="441" name="Google Shape;441;p56"/>
          <p:cNvSpPr/>
          <p:nvPr/>
        </p:nvSpPr>
        <p:spPr>
          <a:xfrm>
            <a:off x="2799413" y="3046750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T1</a:t>
            </a:r>
            <a:endParaRPr sz="1100"/>
          </a:p>
        </p:txBody>
      </p:sp>
      <p:sp>
        <p:nvSpPr>
          <p:cNvPr id="442" name="Google Shape;442;p56"/>
          <p:cNvSpPr/>
          <p:nvPr/>
        </p:nvSpPr>
        <p:spPr>
          <a:xfrm>
            <a:off x="2799413" y="3294088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T2</a:t>
            </a:r>
            <a:endParaRPr sz="1100"/>
          </a:p>
        </p:txBody>
      </p:sp>
      <p:sp>
        <p:nvSpPr>
          <p:cNvPr id="443" name="Google Shape;443;p56"/>
          <p:cNvSpPr/>
          <p:nvPr/>
        </p:nvSpPr>
        <p:spPr>
          <a:xfrm>
            <a:off x="2799413" y="3541426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100"/>
          </a:p>
        </p:txBody>
      </p:sp>
      <p:sp>
        <p:nvSpPr>
          <p:cNvPr id="444" name="Google Shape;444;p56"/>
          <p:cNvSpPr/>
          <p:nvPr/>
        </p:nvSpPr>
        <p:spPr>
          <a:xfrm>
            <a:off x="2799413" y="3794385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Tn</a:t>
            </a:r>
            <a:endParaRPr sz="1100"/>
          </a:p>
        </p:txBody>
      </p:sp>
      <p:sp>
        <p:nvSpPr>
          <p:cNvPr id="445" name="Google Shape;445;p56"/>
          <p:cNvSpPr/>
          <p:nvPr/>
        </p:nvSpPr>
        <p:spPr>
          <a:xfrm>
            <a:off x="2799413" y="4238470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nonce</a:t>
            </a:r>
            <a:endParaRPr sz="1100"/>
          </a:p>
        </p:txBody>
      </p:sp>
      <p:sp>
        <p:nvSpPr>
          <p:cNvPr id="446" name="Google Shape;446;p56"/>
          <p:cNvSpPr/>
          <p:nvPr/>
        </p:nvSpPr>
        <p:spPr>
          <a:xfrm>
            <a:off x="2799413" y="4688175"/>
            <a:ext cx="1247931" cy="247338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Hash(this)</a:t>
            </a:r>
            <a:endParaRPr sz="1100"/>
          </a:p>
        </p:txBody>
      </p:sp>
      <p:sp>
        <p:nvSpPr>
          <p:cNvPr id="447" name="Google Shape;447;p56"/>
          <p:cNvSpPr/>
          <p:nvPr/>
        </p:nvSpPr>
        <p:spPr>
          <a:xfrm>
            <a:off x="743887" y="2574560"/>
            <a:ext cx="1247931" cy="2349708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6"/>
          <p:cNvSpPr/>
          <p:nvPr/>
        </p:nvSpPr>
        <p:spPr>
          <a:xfrm>
            <a:off x="743887" y="2574560"/>
            <a:ext cx="1247931" cy="25858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Hash(previous)</a:t>
            </a:r>
            <a:endParaRPr sz="1100"/>
          </a:p>
        </p:txBody>
      </p:sp>
      <p:sp>
        <p:nvSpPr>
          <p:cNvPr id="449" name="Google Shape;449;p56"/>
          <p:cNvSpPr/>
          <p:nvPr/>
        </p:nvSpPr>
        <p:spPr>
          <a:xfrm>
            <a:off x="743887" y="3035507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T1</a:t>
            </a:r>
            <a:endParaRPr sz="1100"/>
          </a:p>
        </p:txBody>
      </p:sp>
      <p:sp>
        <p:nvSpPr>
          <p:cNvPr id="450" name="Google Shape;450;p56"/>
          <p:cNvSpPr/>
          <p:nvPr/>
        </p:nvSpPr>
        <p:spPr>
          <a:xfrm>
            <a:off x="743887" y="3282845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T2</a:t>
            </a:r>
            <a:endParaRPr sz="1100"/>
          </a:p>
        </p:txBody>
      </p:sp>
      <p:sp>
        <p:nvSpPr>
          <p:cNvPr id="451" name="Google Shape;451;p56"/>
          <p:cNvSpPr/>
          <p:nvPr/>
        </p:nvSpPr>
        <p:spPr>
          <a:xfrm>
            <a:off x="743887" y="3530183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100"/>
          </a:p>
        </p:txBody>
      </p:sp>
      <p:sp>
        <p:nvSpPr>
          <p:cNvPr id="452" name="Google Shape;452;p56"/>
          <p:cNvSpPr/>
          <p:nvPr/>
        </p:nvSpPr>
        <p:spPr>
          <a:xfrm>
            <a:off x="743887" y="3783141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Tn</a:t>
            </a:r>
            <a:endParaRPr sz="1100"/>
          </a:p>
        </p:txBody>
      </p:sp>
      <p:sp>
        <p:nvSpPr>
          <p:cNvPr id="453" name="Google Shape;453;p56"/>
          <p:cNvSpPr/>
          <p:nvPr/>
        </p:nvSpPr>
        <p:spPr>
          <a:xfrm>
            <a:off x="743887" y="4227226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nonce</a:t>
            </a:r>
            <a:endParaRPr sz="1100"/>
          </a:p>
        </p:txBody>
      </p:sp>
      <p:sp>
        <p:nvSpPr>
          <p:cNvPr id="454" name="Google Shape;454;p56"/>
          <p:cNvSpPr/>
          <p:nvPr/>
        </p:nvSpPr>
        <p:spPr>
          <a:xfrm>
            <a:off x="743887" y="4676931"/>
            <a:ext cx="1247931" cy="247338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Hash(this)</a:t>
            </a:r>
            <a:endParaRPr sz="1100"/>
          </a:p>
        </p:txBody>
      </p:sp>
      <p:cxnSp>
        <p:nvCxnSpPr>
          <p:cNvPr id="455" name="Google Shape;455;p56"/>
          <p:cNvCxnSpPr>
            <a:stCxn id="454" idx="3"/>
            <a:endCxn id="440" idx="1"/>
          </p:cNvCxnSpPr>
          <p:nvPr/>
        </p:nvCxnSpPr>
        <p:spPr>
          <a:xfrm flipH="1" rot="10800000">
            <a:off x="1991818" y="2715000"/>
            <a:ext cx="807600" cy="208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6" name="Google Shape;456;p56"/>
          <p:cNvSpPr/>
          <p:nvPr/>
        </p:nvSpPr>
        <p:spPr>
          <a:xfrm>
            <a:off x="4854940" y="2574560"/>
            <a:ext cx="1247931" cy="2349708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6"/>
          <p:cNvSpPr/>
          <p:nvPr/>
        </p:nvSpPr>
        <p:spPr>
          <a:xfrm>
            <a:off x="4854940" y="2574560"/>
            <a:ext cx="1247931" cy="25858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Hash(previous)</a:t>
            </a:r>
            <a:endParaRPr sz="1100"/>
          </a:p>
        </p:txBody>
      </p:sp>
      <p:sp>
        <p:nvSpPr>
          <p:cNvPr id="458" name="Google Shape;458;p56"/>
          <p:cNvSpPr/>
          <p:nvPr/>
        </p:nvSpPr>
        <p:spPr>
          <a:xfrm>
            <a:off x="4854940" y="3035507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T1</a:t>
            </a:r>
            <a:endParaRPr sz="1100"/>
          </a:p>
        </p:txBody>
      </p:sp>
      <p:sp>
        <p:nvSpPr>
          <p:cNvPr id="459" name="Google Shape;459;p56"/>
          <p:cNvSpPr/>
          <p:nvPr/>
        </p:nvSpPr>
        <p:spPr>
          <a:xfrm>
            <a:off x="4854940" y="3282845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T2</a:t>
            </a:r>
            <a:endParaRPr sz="1100"/>
          </a:p>
        </p:txBody>
      </p:sp>
      <p:sp>
        <p:nvSpPr>
          <p:cNvPr id="460" name="Google Shape;460;p56"/>
          <p:cNvSpPr/>
          <p:nvPr/>
        </p:nvSpPr>
        <p:spPr>
          <a:xfrm>
            <a:off x="4854940" y="3530183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100"/>
          </a:p>
        </p:txBody>
      </p:sp>
      <p:sp>
        <p:nvSpPr>
          <p:cNvPr id="461" name="Google Shape;461;p56"/>
          <p:cNvSpPr/>
          <p:nvPr/>
        </p:nvSpPr>
        <p:spPr>
          <a:xfrm>
            <a:off x="4854940" y="3783141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Tn</a:t>
            </a:r>
            <a:endParaRPr sz="1100"/>
          </a:p>
        </p:txBody>
      </p:sp>
      <p:sp>
        <p:nvSpPr>
          <p:cNvPr id="462" name="Google Shape;462;p56"/>
          <p:cNvSpPr/>
          <p:nvPr/>
        </p:nvSpPr>
        <p:spPr>
          <a:xfrm>
            <a:off x="4854940" y="4227226"/>
            <a:ext cx="1247931" cy="24733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nonce</a:t>
            </a:r>
            <a:endParaRPr sz="1100"/>
          </a:p>
        </p:txBody>
      </p:sp>
      <p:sp>
        <p:nvSpPr>
          <p:cNvPr id="463" name="Google Shape;463;p56"/>
          <p:cNvSpPr/>
          <p:nvPr/>
        </p:nvSpPr>
        <p:spPr>
          <a:xfrm>
            <a:off x="4854940" y="4676931"/>
            <a:ext cx="1247931" cy="247338"/>
          </a:xfrm>
          <a:prstGeom prst="rect">
            <a:avLst/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Hash(this)</a:t>
            </a:r>
            <a:endParaRPr sz="1100"/>
          </a:p>
        </p:txBody>
      </p:sp>
      <p:cxnSp>
        <p:nvCxnSpPr>
          <p:cNvPr id="464" name="Google Shape;464;p56"/>
          <p:cNvCxnSpPr/>
          <p:nvPr/>
        </p:nvCxnSpPr>
        <p:spPr>
          <a:xfrm rot="-5400000">
            <a:off x="3408344" y="3354075"/>
            <a:ext cx="2085525" cy="807525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5" name="Google Shape;465;p56"/>
          <p:cNvSpPr/>
          <p:nvPr/>
        </p:nvSpPr>
        <p:spPr>
          <a:xfrm>
            <a:off x="6397052" y="3642610"/>
            <a:ext cx="1321010" cy="595860"/>
          </a:xfrm>
          <a:prstGeom prst="wedgeRoundRectCallout">
            <a:avLst>
              <a:gd fmla="val -75316" name="adj1"/>
              <a:gd fmla="val 68382" name="adj2"/>
              <a:gd fmla="val 16667" name="adj3"/>
            </a:avLst>
          </a:prstGeom>
          <a:noFill/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this Nonce is expensive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Last exercise</a:t>
            </a:r>
            <a:endParaRPr/>
          </a:p>
        </p:txBody>
      </p:sp>
      <p:pic>
        <p:nvPicPr>
          <p:cNvPr id="212" name="Google Shape;21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000" y="967383"/>
            <a:ext cx="67722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9"/>
          <p:cNvSpPr/>
          <p:nvPr/>
        </p:nvSpPr>
        <p:spPr>
          <a:xfrm>
            <a:off x="628650" y="4382814"/>
            <a:ext cx="6544660" cy="65174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9"/>
          <p:cNvSpPr txBox="1"/>
          <p:nvPr/>
        </p:nvSpPr>
        <p:spPr>
          <a:xfrm>
            <a:off x="6783493" y="3964661"/>
            <a:ext cx="202680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Quorums: 7 Work: 3 Load: 3/7</a:t>
            </a:r>
            <a:endParaRPr sz="1100"/>
          </a:p>
        </p:txBody>
      </p:sp>
      <p:cxnSp>
        <p:nvCxnSpPr>
          <p:cNvPr id="215" name="Google Shape;215;p39"/>
          <p:cNvCxnSpPr/>
          <p:nvPr/>
        </p:nvCxnSpPr>
        <p:spPr>
          <a:xfrm flipH="1" rot="10800000">
            <a:off x="3071681" y="2971800"/>
            <a:ext cx="1032728" cy="614856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9"/>
          <p:cNvCxnSpPr/>
          <p:nvPr/>
        </p:nvCxnSpPr>
        <p:spPr>
          <a:xfrm>
            <a:off x="3071681" y="3586656"/>
            <a:ext cx="1394591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9"/>
          <p:cNvCxnSpPr/>
          <p:nvPr/>
        </p:nvCxnSpPr>
        <p:spPr>
          <a:xfrm flipH="1" rot="10800000">
            <a:off x="3071681" y="2370186"/>
            <a:ext cx="697295" cy="121647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9"/>
          <p:cNvCxnSpPr/>
          <p:nvPr/>
        </p:nvCxnSpPr>
        <p:spPr>
          <a:xfrm rot="10800000">
            <a:off x="3768977" y="2370186"/>
            <a:ext cx="697296" cy="121647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9"/>
          <p:cNvCxnSpPr/>
          <p:nvPr/>
        </p:nvCxnSpPr>
        <p:spPr>
          <a:xfrm rot="10800000">
            <a:off x="3768976" y="2370186"/>
            <a:ext cx="0" cy="121647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" name="Google Shape;220;p39"/>
          <p:cNvCxnSpPr/>
          <p:nvPr/>
        </p:nvCxnSpPr>
        <p:spPr>
          <a:xfrm rot="10800000">
            <a:off x="3420329" y="3000970"/>
            <a:ext cx="1045944" cy="585685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1" name="Google Shape;221;p39"/>
          <p:cNvSpPr/>
          <p:nvPr/>
        </p:nvSpPr>
        <p:spPr>
          <a:xfrm>
            <a:off x="3335793" y="2765562"/>
            <a:ext cx="846096" cy="830077"/>
          </a:xfrm>
          <a:prstGeom prst="donut">
            <a:avLst>
              <a:gd fmla="val 5706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Why  should someone mine blocks?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You get a reward for each block you mine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You get the fee in the transactions</a:t>
            </a:r>
            <a:endParaRPr/>
          </a:p>
          <a:p>
            <a:pPr indent="-1651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71" name="Google Shape;47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7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Mining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7"/>
          <p:cNvSpPr txBox="1"/>
          <p:nvPr/>
        </p:nvSpPr>
        <p:spPr>
          <a:xfrm>
            <a:off x="767461" y="2694028"/>
            <a:ext cx="7366440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Bitcoin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Reward started at 50B and it is being halved every 210,000 blocks or 4 years in expectation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bounds the total number of Bitcoins to 21 million 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will happen after that?</a:t>
            </a:r>
            <a:endParaRPr sz="1100"/>
          </a:p>
          <a:p>
            <a:pPr indent="-127000" lvl="2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 is the positive difference of input-output</a:t>
            </a:r>
            <a:endParaRPr sz="1100"/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Problem: Miner go for transactions which have a high fee.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Problem: More miners -&gt; more blocks are mined -&gt; higher difficulty -&gt; more Power needed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8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does this prevent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double spending?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58"/>
          <p:cNvSpPr txBox="1"/>
          <p:nvPr>
            <p:ph idx="1" type="body"/>
          </p:nvPr>
        </p:nvSpPr>
        <p:spPr>
          <a:xfrm>
            <a:off x="628650" y="1369219"/>
            <a:ext cx="7886700" cy="8230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An intruder needs to have 50% of computation power to be faster in mining than all other together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p58"/>
          <p:cNvSpPr/>
          <p:nvPr/>
        </p:nvSpPr>
        <p:spPr>
          <a:xfrm>
            <a:off x="1202961" y="3384029"/>
            <a:ext cx="607101" cy="47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8"/>
          <p:cNvSpPr/>
          <p:nvPr/>
        </p:nvSpPr>
        <p:spPr>
          <a:xfrm>
            <a:off x="2823773" y="3384028"/>
            <a:ext cx="607101" cy="47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-&gt; B: 10</a:t>
            </a:r>
            <a:endParaRPr sz="1100"/>
          </a:p>
        </p:txBody>
      </p:sp>
      <p:sp>
        <p:nvSpPr>
          <p:cNvPr id="483" name="Google Shape;483;p58"/>
          <p:cNvSpPr/>
          <p:nvPr/>
        </p:nvSpPr>
        <p:spPr>
          <a:xfrm>
            <a:off x="2823773" y="2563315"/>
            <a:ext cx="607101" cy="47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-&gt; A: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100"/>
          </a:p>
        </p:txBody>
      </p:sp>
      <p:cxnSp>
        <p:nvCxnSpPr>
          <p:cNvPr id="484" name="Google Shape;484;p58"/>
          <p:cNvCxnSpPr>
            <a:endCxn id="483" idx="1"/>
          </p:cNvCxnSpPr>
          <p:nvPr/>
        </p:nvCxnSpPr>
        <p:spPr>
          <a:xfrm flipH="1" rot="10800000">
            <a:off x="1810073" y="2799411"/>
            <a:ext cx="1013700" cy="820800"/>
          </a:xfrm>
          <a:prstGeom prst="straightConnector1">
            <a:avLst/>
          </a:prstGeom>
          <a:noFill/>
          <a:ln cap="flat" cmpd="sng" w="1905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5" name="Google Shape;485;p58"/>
          <p:cNvCxnSpPr>
            <a:stCxn id="481" idx="3"/>
            <a:endCxn id="482" idx="1"/>
          </p:cNvCxnSpPr>
          <p:nvPr/>
        </p:nvCxnSpPr>
        <p:spPr>
          <a:xfrm>
            <a:off x="1810062" y="3620124"/>
            <a:ext cx="1013700" cy="0"/>
          </a:xfrm>
          <a:prstGeom prst="straightConnector1">
            <a:avLst/>
          </a:prstGeom>
          <a:noFill/>
          <a:ln cap="flat" cmpd="sng" w="1905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6" name="Google Shape;486;p58"/>
          <p:cNvSpPr txBox="1"/>
          <p:nvPr/>
        </p:nvSpPr>
        <p:spPr>
          <a:xfrm>
            <a:off x="1863550" y="3273875"/>
            <a:ext cx="1054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doublespend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8"/>
          <p:cNvSpPr txBox="1"/>
          <p:nvPr/>
        </p:nvSpPr>
        <p:spPr>
          <a:xfrm>
            <a:off x="5924862" y="2286317"/>
            <a:ext cx="227101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goal of Alice is now to make the branch where she spends the money to herself growing faster.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9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Blockchain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9"/>
          <p:cNvSpPr txBox="1"/>
          <p:nvPr>
            <p:ph idx="1" type="body"/>
          </p:nvPr>
        </p:nvSpPr>
        <p:spPr>
          <a:xfrm>
            <a:off x="628650" y="1369219"/>
            <a:ext cx="7886700" cy="8230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64953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0952"/>
              <a:buChar char="•"/>
            </a:pPr>
            <a:r>
              <a:rPr lang="en"/>
              <a:t>Starts with the genesis block and is the longest path from this genesis block to a leaf.</a:t>
            </a:r>
            <a:endParaRPr/>
          </a:p>
          <a:p>
            <a:pPr indent="-264953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0952"/>
              <a:buChar char="•"/>
            </a:pPr>
            <a:r>
              <a:rPr lang="en"/>
              <a:t>Consistent transaction history on which all nodes eventually agree</a:t>
            </a:r>
            <a:endParaRPr/>
          </a:p>
        </p:txBody>
      </p:sp>
      <p:sp>
        <p:nvSpPr>
          <p:cNvPr id="495" name="Google Shape;495;p59"/>
          <p:cNvSpPr/>
          <p:nvPr/>
        </p:nvSpPr>
        <p:spPr>
          <a:xfrm>
            <a:off x="2394680" y="3372787"/>
            <a:ext cx="607101" cy="47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/>
          <p:nvPr/>
        </p:nvSpPr>
        <p:spPr>
          <a:xfrm>
            <a:off x="4015491" y="3372786"/>
            <a:ext cx="607101" cy="47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-&gt; B: 10</a:t>
            </a:r>
            <a:endParaRPr sz="1100"/>
          </a:p>
        </p:txBody>
      </p:sp>
      <p:sp>
        <p:nvSpPr>
          <p:cNvPr id="497" name="Google Shape;497;p59"/>
          <p:cNvSpPr/>
          <p:nvPr/>
        </p:nvSpPr>
        <p:spPr>
          <a:xfrm>
            <a:off x="4015491" y="2552073"/>
            <a:ext cx="607101" cy="47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-&gt; A: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100"/>
          </a:p>
        </p:txBody>
      </p:sp>
      <p:cxnSp>
        <p:nvCxnSpPr>
          <p:cNvPr id="498" name="Google Shape;498;p59"/>
          <p:cNvCxnSpPr>
            <a:endCxn id="497" idx="1"/>
          </p:cNvCxnSpPr>
          <p:nvPr/>
        </p:nvCxnSpPr>
        <p:spPr>
          <a:xfrm flipH="1" rot="10800000">
            <a:off x="3001791" y="2788168"/>
            <a:ext cx="1013700" cy="820800"/>
          </a:xfrm>
          <a:prstGeom prst="straightConnector1">
            <a:avLst/>
          </a:prstGeom>
          <a:noFill/>
          <a:ln cap="flat" cmpd="sng" w="1905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9" name="Google Shape;499;p59"/>
          <p:cNvCxnSpPr>
            <a:stCxn id="495" idx="3"/>
            <a:endCxn id="496" idx="1"/>
          </p:cNvCxnSpPr>
          <p:nvPr/>
        </p:nvCxnSpPr>
        <p:spPr>
          <a:xfrm>
            <a:off x="3001781" y="3608882"/>
            <a:ext cx="1013700" cy="0"/>
          </a:xfrm>
          <a:prstGeom prst="straightConnector1">
            <a:avLst/>
          </a:prstGeom>
          <a:noFill/>
          <a:ln cap="flat" cmpd="sng" w="1905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0" name="Google Shape;500;p59"/>
          <p:cNvSpPr/>
          <p:nvPr/>
        </p:nvSpPr>
        <p:spPr>
          <a:xfrm>
            <a:off x="5636303" y="3384027"/>
            <a:ext cx="607101" cy="47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59"/>
          <p:cNvCxnSpPr/>
          <p:nvPr/>
        </p:nvCxnSpPr>
        <p:spPr>
          <a:xfrm flipH="1" rot="10800000">
            <a:off x="4622592" y="3620122"/>
            <a:ext cx="1013711" cy="1"/>
          </a:xfrm>
          <a:prstGeom prst="straightConnector1">
            <a:avLst/>
          </a:prstGeom>
          <a:noFill/>
          <a:ln cap="flat" cmpd="sng" w="1905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2" name="Google Shape;502;p59"/>
          <p:cNvSpPr/>
          <p:nvPr/>
        </p:nvSpPr>
        <p:spPr>
          <a:xfrm>
            <a:off x="7257114" y="3384027"/>
            <a:ext cx="607101" cy="47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3" name="Google Shape;503;p59"/>
          <p:cNvCxnSpPr/>
          <p:nvPr/>
        </p:nvCxnSpPr>
        <p:spPr>
          <a:xfrm flipH="1" rot="10800000">
            <a:off x="6243404" y="3620122"/>
            <a:ext cx="1013711" cy="1"/>
          </a:xfrm>
          <a:prstGeom prst="straightConnector1">
            <a:avLst/>
          </a:prstGeom>
          <a:noFill/>
          <a:ln cap="flat" cmpd="sng" w="1905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4" name="Google Shape;504;p59"/>
          <p:cNvSpPr/>
          <p:nvPr/>
        </p:nvSpPr>
        <p:spPr>
          <a:xfrm>
            <a:off x="438462" y="3147935"/>
            <a:ext cx="7644984" cy="1056802"/>
          </a:xfrm>
          <a:prstGeom prst="rect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59"/>
          <p:cNvSpPr txBox="1"/>
          <p:nvPr/>
        </p:nvSpPr>
        <p:spPr>
          <a:xfrm>
            <a:off x="7150309" y="2866869"/>
            <a:ext cx="788918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Blockchain</a:t>
            </a:r>
            <a:endParaRPr sz="1100"/>
          </a:p>
        </p:txBody>
      </p:sp>
      <p:sp>
        <p:nvSpPr>
          <p:cNvPr id="506" name="Google Shape;506;p59"/>
          <p:cNvSpPr/>
          <p:nvPr/>
        </p:nvSpPr>
        <p:spPr>
          <a:xfrm>
            <a:off x="628650" y="3384027"/>
            <a:ext cx="661439" cy="47219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Genesis</a:t>
            </a:r>
            <a:endParaRPr sz="1100"/>
          </a:p>
        </p:txBody>
      </p:sp>
      <p:cxnSp>
        <p:nvCxnSpPr>
          <p:cNvPr id="507" name="Google Shape;507;p59"/>
          <p:cNvCxnSpPr>
            <a:endCxn id="508" idx="1"/>
          </p:cNvCxnSpPr>
          <p:nvPr/>
        </p:nvCxnSpPr>
        <p:spPr>
          <a:xfrm>
            <a:off x="1267511" y="3620121"/>
            <a:ext cx="404100" cy="0"/>
          </a:xfrm>
          <a:prstGeom prst="straightConnector1">
            <a:avLst/>
          </a:prstGeom>
          <a:noFill/>
          <a:ln cap="flat" cmpd="sng" w="1905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8" name="Google Shape;508;p59"/>
          <p:cNvSpPr txBox="1"/>
          <p:nvPr/>
        </p:nvSpPr>
        <p:spPr>
          <a:xfrm>
            <a:off x="1671611" y="3504705"/>
            <a:ext cx="273152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100"/>
          </a:p>
        </p:txBody>
      </p:sp>
      <p:cxnSp>
        <p:nvCxnSpPr>
          <p:cNvPr id="509" name="Google Shape;509;p59"/>
          <p:cNvCxnSpPr/>
          <p:nvPr/>
        </p:nvCxnSpPr>
        <p:spPr>
          <a:xfrm>
            <a:off x="1921551" y="3620123"/>
            <a:ext cx="456161" cy="0"/>
          </a:xfrm>
          <a:prstGeom prst="straightConnector1">
            <a:avLst/>
          </a:prstGeom>
          <a:noFill/>
          <a:ln cap="flat" cmpd="sng" w="19050">
            <a:solidFill>
              <a:srgbClr val="3E6EC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0" name="Google Shape;510;p59"/>
          <p:cNvSpPr txBox="1"/>
          <p:nvPr/>
        </p:nvSpPr>
        <p:spPr>
          <a:xfrm>
            <a:off x="547874" y="4561500"/>
            <a:ext cx="53373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To </a:t>
            </a:r>
            <a:r>
              <a:rPr lang="en" sz="1100"/>
              <a:t>e</a:t>
            </a: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nsure that you’ll get the money you should wait 5-10 further blocks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Contract between two or more parties, encoded in such a way that correct execution is guaranteed by blockchain</a:t>
            </a:r>
            <a:endParaRPr/>
          </a:p>
          <a:p>
            <a:pPr indent="-254000" lvl="1" marL="685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Timelock: transaction will only get added to memory pool after some time has expired</a:t>
            </a:r>
            <a:endParaRPr/>
          </a:p>
          <a:p>
            <a:pPr indent="-254000" lvl="2" marL="1028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Micropayment channel:</a:t>
            </a:r>
            <a:endParaRPr/>
          </a:p>
          <a:p>
            <a:pPr indent="-254000" lvl="3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Idea: Two parties want to do multiple small transactions, but want to avoid fees. So they only submit first and last transaction to blockchain and privately do everything inbetween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16" name="Google Shape;51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60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Smart Contracts</a:t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314" y="974501"/>
            <a:ext cx="6764855" cy="22078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61"/>
          <p:cNvCxnSpPr/>
          <p:nvPr/>
        </p:nvCxnSpPr>
        <p:spPr>
          <a:xfrm>
            <a:off x="2126974" y="3419061"/>
            <a:ext cx="0" cy="143123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4" name="Google Shape;524;p61"/>
          <p:cNvCxnSpPr/>
          <p:nvPr/>
        </p:nvCxnSpPr>
        <p:spPr>
          <a:xfrm>
            <a:off x="6294538" y="3419061"/>
            <a:ext cx="0" cy="143123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25" name="Google Shape;525;p61"/>
          <p:cNvSpPr txBox="1"/>
          <p:nvPr/>
        </p:nvSpPr>
        <p:spPr>
          <a:xfrm>
            <a:off x="2007830" y="3043824"/>
            <a:ext cx="2382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100"/>
          </a:p>
        </p:txBody>
      </p:sp>
      <p:sp>
        <p:nvSpPr>
          <p:cNvPr id="526" name="Google Shape;526;p61"/>
          <p:cNvSpPr txBox="1"/>
          <p:nvPr/>
        </p:nvSpPr>
        <p:spPr>
          <a:xfrm>
            <a:off x="6175395" y="3043824"/>
            <a:ext cx="2322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100"/>
          </a:p>
        </p:txBody>
      </p:sp>
      <p:sp>
        <p:nvSpPr>
          <p:cNvPr id="527" name="Google Shape;527;p61"/>
          <p:cNvSpPr txBox="1"/>
          <p:nvPr/>
        </p:nvSpPr>
        <p:spPr>
          <a:xfrm>
            <a:off x="2246126" y="3419050"/>
            <a:ext cx="37086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creates shared “account”, does not sign it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creates timelocked transaction that unrolls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account, signs it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sends them to B</a:t>
            </a:r>
            <a:endParaRPr sz="1100"/>
          </a:p>
        </p:txBody>
      </p:sp>
      <p:sp>
        <p:nvSpPr>
          <p:cNvPr id="528" name="Google Shape;528;p61"/>
          <p:cNvSpPr/>
          <p:nvPr/>
        </p:nvSpPr>
        <p:spPr>
          <a:xfrm>
            <a:off x="1903785" y="3419061"/>
            <a:ext cx="188970" cy="655982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1"/>
          <p:cNvSpPr txBox="1"/>
          <p:nvPr/>
        </p:nvSpPr>
        <p:spPr>
          <a:xfrm>
            <a:off x="78150" y="3419050"/>
            <a:ext cx="19146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cannot do anything with this,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no transaction has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required signatures</a:t>
            </a:r>
            <a:endParaRPr sz="1100"/>
          </a:p>
        </p:txBody>
      </p:sp>
      <p:sp>
        <p:nvSpPr>
          <p:cNvPr id="530" name="Google Shape;530;p61"/>
          <p:cNvSpPr txBox="1"/>
          <p:nvPr/>
        </p:nvSpPr>
        <p:spPr>
          <a:xfrm>
            <a:off x="4238278" y="4180808"/>
            <a:ext cx="19371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signs both transactions</a:t>
            </a:r>
            <a:endParaRPr sz="1100"/>
          </a:p>
        </p:txBody>
      </p:sp>
      <p:sp>
        <p:nvSpPr>
          <p:cNvPr id="531" name="Google Shape;531;p61"/>
          <p:cNvSpPr/>
          <p:nvPr/>
        </p:nvSpPr>
        <p:spPr>
          <a:xfrm>
            <a:off x="6413683" y="4134678"/>
            <a:ext cx="76570" cy="32312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1"/>
          <p:cNvSpPr txBox="1"/>
          <p:nvPr/>
        </p:nvSpPr>
        <p:spPr>
          <a:xfrm>
            <a:off x="6451976" y="4065399"/>
            <a:ext cx="26364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can’t do anything with this, since unroll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transaction is not valid without create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transaction</a:t>
            </a:r>
            <a:endParaRPr sz="1100"/>
          </a:p>
        </p:txBody>
      </p:sp>
      <p:sp>
        <p:nvSpPr>
          <p:cNvPr id="533" name="Google Shape;533;p61"/>
          <p:cNvSpPr txBox="1"/>
          <p:nvPr/>
        </p:nvSpPr>
        <p:spPr>
          <a:xfrm>
            <a:off x="2246117" y="4457807"/>
            <a:ext cx="2305439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signs create transaction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6) broadcasts them to network</a:t>
            </a:r>
            <a:endParaRPr sz="1100"/>
          </a:p>
        </p:txBody>
      </p:sp>
      <p:pic>
        <p:nvPicPr>
          <p:cNvPr id="534" name="Google Shape;534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1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Micropayment Channel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Setup Transaction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2766"/>
            <a:ext cx="60198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62"/>
          <p:cNvSpPr/>
          <p:nvPr/>
        </p:nvSpPr>
        <p:spPr>
          <a:xfrm>
            <a:off x="745435" y="1530626"/>
            <a:ext cx="4840357" cy="168965"/>
          </a:xfrm>
          <a:prstGeom prst="rect">
            <a:avLst/>
          </a:prstGeom>
          <a:solidFill>
            <a:srgbClr val="F7CBAF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2"/>
          <p:cNvSpPr txBox="1"/>
          <p:nvPr/>
        </p:nvSpPr>
        <p:spPr>
          <a:xfrm>
            <a:off x="5635487" y="1442471"/>
            <a:ext cx="26554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up shared account and unrolling</a:t>
            </a:r>
            <a:endParaRPr sz="1100"/>
          </a:p>
        </p:txBody>
      </p:sp>
      <p:sp>
        <p:nvSpPr>
          <p:cNvPr id="543" name="Google Shape;543;p62"/>
          <p:cNvSpPr/>
          <p:nvPr/>
        </p:nvSpPr>
        <p:spPr>
          <a:xfrm>
            <a:off x="745435" y="1699592"/>
            <a:ext cx="4840357" cy="168965"/>
          </a:xfrm>
          <a:prstGeom prst="rect">
            <a:avLst/>
          </a:prstGeom>
          <a:solidFill>
            <a:srgbClr val="F5999E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2"/>
          <p:cNvSpPr txBox="1"/>
          <p:nvPr/>
        </p:nvSpPr>
        <p:spPr>
          <a:xfrm>
            <a:off x="5639138" y="1645574"/>
            <a:ext cx="22161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settlement transaction</a:t>
            </a:r>
            <a:endParaRPr sz="1100"/>
          </a:p>
        </p:txBody>
      </p:sp>
      <p:sp>
        <p:nvSpPr>
          <p:cNvPr id="545" name="Google Shape;545;p62"/>
          <p:cNvSpPr/>
          <p:nvPr/>
        </p:nvSpPr>
        <p:spPr>
          <a:xfrm>
            <a:off x="745435" y="1868557"/>
            <a:ext cx="4840357" cy="168965"/>
          </a:xfrm>
          <a:prstGeom prst="rect">
            <a:avLst/>
          </a:prstGeom>
          <a:solidFill>
            <a:srgbClr val="E594BB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62"/>
          <p:cNvSpPr txBox="1"/>
          <p:nvPr/>
        </p:nvSpPr>
        <p:spPr>
          <a:xfrm>
            <a:off x="5652073" y="1839980"/>
            <a:ext cx="342617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buyer still has money and timelock not expired</a:t>
            </a:r>
            <a:endParaRPr sz="1100"/>
          </a:p>
        </p:txBody>
      </p:sp>
      <p:sp>
        <p:nvSpPr>
          <p:cNvPr id="547" name="Google Shape;547;p62"/>
          <p:cNvSpPr/>
          <p:nvPr/>
        </p:nvSpPr>
        <p:spPr>
          <a:xfrm>
            <a:off x="745435" y="2032454"/>
            <a:ext cx="4840357" cy="535024"/>
          </a:xfrm>
          <a:prstGeom prst="rect">
            <a:avLst/>
          </a:prstGeom>
          <a:solidFill>
            <a:srgbClr val="E2A8E5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2"/>
          <p:cNvSpPr txBox="1"/>
          <p:nvPr/>
        </p:nvSpPr>
        <p:spPr>
          <a:xfrm>
            <a:off x="5652073" y="2147959"/>
            <a:ext cx="253559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exchange goods and adapt money</a:t>
            </a:r>
            <a:endParaRPr sz="1100"/>
          </a:p>
        </p:txBody>
      </p:sp>
      <p:sp>
        <p:nvSpPr>
          <p:cNvPr id="549" name="Google Shape;549;p62"/>
          <p:cNvSpPr/>
          <p:nvPr/>
        </p:nvSpPr>
        <p:spPr>
          <a:xfrm>
            <a:off x="745435" y="2562411"/>
            <a:ext cx="4840357" cy="168965"/>
          </a:xfrm>
          <a:prstGeom prst="rect">
            <a:avLst/>
          </a:prstGeom>
          <a:solidFill>
            <a:srgbClr val="B2A9E5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5652073" y="2482996"/>
            <a:ext cx="351586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settlement transactions with new values</a:t>
            </a:r>
            <a:endParaRPr sz="1100"/>
          </a:p>
        </p:txBody>
      </p:sp>
      <p:sp>
        <p:nvSpPr>
          <p:cNvPr id="551" name="Google Shape;551;p62"/>
          <p:cNvSpPr/>
          <p:nvPr/>
        </p:nvSpPr>
        <p:spPr>
          <a:xfrm>
            <a:off x="745435" y="2731376"/>
            <a:ext cx="4840357" cy="168965"/>
          </a:xfrm>
          <a:prstGeom prst="rect">
            <a:avLst/>
          </a:prstGeom>
          <a:solidFill>
            <a:srgbClr val="90D1E5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62"/>
          <p:cNvSpPr txBox="1"/>
          <p:nvPr/>
        </p:nvSpPr>
        <p:spPr>
          <a:xfrm>
            <a:off x="5652073" y="2675558"/>
            <a:ext cx="26435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signs transaction and sends it to R</a:t>
            </a:r>
            <a:endParaRPr sz="1100"/>
          </a:p>
        </p:txBody>
      </p:sp>
      <p:sp>
        <p:nvSpPr>
          <p:cNvPr id="553" name="Google Shape;553;p62"/>
          <p:cNvSpPr txBox="1"/>
          <p:nvPr/>
        </p:nvSpPr>
        <p:spPr>
          <a:xfrm>
            <a:off x="820882" y="3633246"/>
            <a:ext cx="8268898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 s sign it?</a:t>
            </a:r>
            <a:endParaRPr sz="1100"/>
          </a:p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this, R always holds all fully signed transactions and can choose the last one (where he gets the most money)</a:t>
            </a:r>
            <a:endParaRPr sz="1100"/>
          </a:p>
          <a:p>
            <a:pPr indent="-22225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cannot submit any transaction, so S cannot get the goods and later submit a transaction where S did not pay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money for it </a:t>
            </a:r>
            <a:endParaRPr sz="1100"/>
          </a:p>
        </p:txBody>
      </p:sp>
      <p:sp>
        <p:nvSpPr>
          <p:cNvPr id="554" name="Google Shape;554;p62"/>
          <p:cNvSpPr/>
          <p:nvPr/>
        </p:nvSpPr>
        <p:spPr>
          <a:xfrm>
            <a:off x="745434" y="3064239"/>
            <a:ext cx="4840357" cy="168965"/>
          </a:xfrm>
          <a:prstGeom prst="rect">
            <a:avLst/>
          </a:prstGeom>
          <a:solidFill>
            <a:srgbClr val="82E5DA">
              <a:alpha val="4980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2"/>
          <p:cNvSpPr txBox="1"/>
          <p:nvPr/>
        </p:nvSpPr>
        <p:spPr>
          <a:xfrm>
            <a:off x="5652073" y="2952557"/>
            <a:ext cx="3018278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signs last transaction and broadcasts it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timelock expires</a:t>
            </a:r>
            <a:endParaRPr sz="1100"/>
          </a:p>
        </p:txBody>
      </p:sp>
      <p:pic>
        <p:nvPicPr>
          <p:cNvPr id="556" name="Google Shape;55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62"/>
          <p:cNvSpPr txBox="1"/>
          <p:nvPr/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i="0" lang="en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Micropayment Channel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Quiz</a:t>
            </a:r>
            <a:endParaRPr b="1"/>
          </a:p>
        </p:txBody>
      </p:sp>
      <p:pic>
        <p:nvPicPr>
          <p:cNvPr id="563" name="Google Shape;56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100" y="1371600"/>
            <a:ext cx="7469801" cy="27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463" y="975699"/>
            <a:ext cx="6871075" cy="279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65"/>
          <p:cNvPicPr preferRelativeResize="0"/>
          <p:nvPr/>
        </p:nvPicPr>
        <p:blipFill rotWithShape="1">
          <a:blip r:embed="rId3">
            <a:alphaModFix/>
          </a:blip>
          <a:srcRect b="0" l="0" r="0" t="1941"/>
          <a:stretch/>
        </p:blipFill>
        <p:spPr>
          <a:xfrm>
            <a:off x="797237" y="1439050"/>
            <a:ext cx="7549524" cy="30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Quiz</a:t>
            </a:r>
            <a:endParaRPr/>
          </a:p>
        </p:txBody>
      </p:sp>
      <p:pic>
        <p:nvPicPr>
          <p:cNvPr id="582" name="Google Shape;58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75" y="1088448"/>
            <a:ext cx="68770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" y="3525833"/>
            <a:ext cx="5308888" cy="1617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4" name="Google Shape;584;p66"/>
          <p:cNvCxnSpPr/>
          <p:nvPr/>
        </p:nvCxnSpPr>
        <p:spPr>
          <a:xfrm>
            <a:off x="1310001" y="4499264"/>
            <a:ext cx="518798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66"/>
          <p:cNvCxnSpPr/>
          <p:nvPr/>
        </p:nvCxnSpPr>
        <p:spPr>
          <a:xfrm>
            <a:off x="4301837" y="4239491"/>
            <a:ext cx="488372" cy="0"/>
          </a:xfrm>
          <a:prstGeom prst="straightConnector1">
            <a:avLst/>
          </a:prstGeom>
          <a:noFill/>
          <a:ln cap="flat" cmpd="sng" w="508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66"/>
          <p:cNvCxnSpPr/>
          <p:nvPr/>
        </p:nvCxnSpPr>
        <p:spPr>
          <a:xfrm>
            <a:off x="3805748" y="4166754"/>
            <a:ext cx="405245" cy="72737"/>
          </a:xfrm>
          <a:prstGeom prst="straightConnector1">
            <a:avLst/>
          </a:prstGeom>
          <a:noFill/>
          <a:ln cap="flat" cmpd="sng" w="508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66"/>
          <p:cNvCxnSpPr/>
          <p:nvPr/>
        </p:nvCxnSpPr>
        <p:spPr>
          <a:xfrm flipH="1" rot="10800000">
            <a:off x="3872512" y="4281054"/>
            <a:ext cx="338482" cy="334750"/>
          </a:xfrm>
          <a:prstGeom prst="straightConnector1">
            <a:avLst/>
          </a:prstGeom>
          <a:noFill/>
          <a:ln cap="flat" cmpd="sng" w="508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66"/>
          <p:cNvCxnSpPr/>
          <p:nvPr/>
        </p:nvCxnSpPr>
        <p:spPr>
          <a:xfrm flipH="1" rot="10800000">
            <a:off x="1889030" y="4118906"/>
            <a:ext cx="418871" cy="329523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66"/>
          <p:cNvCxnSpPr/>
          <p:nvPr/>
        </p:nvCxnSpPr>
        <p:spPr>
          <a:xfrm rot="10800000">
            <a:off x="1860283" y="3914970"/>
            <a:ext cx="0" cy="533459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66"/>
          <p:cNvCxnSpPr/>
          <p:nvPr/>
        </p:nvCxnSpPr>
        <p:spPr>
          <a:xfrm>
            <a:off x="1917776" y="4499265"/>
            <a:ext cx="456284" cy="87793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66"/>
          <p:cNvCxnSpPr/>
          <p:nvPr/>
        </p:nvCxnSpPr>
        <p:spPr>
          <a:xfrm>
            <a:off x="2447475" y="4623362"/>
            <a:ext cx="550451" cy="181157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66"/>
          <p:cNvCxnSpPr/>
          <p:nvPr/>
        </p:nvCxnSpPr>
        <p:spPr>
          <a:xfrm flipH="1" rot="10800000">
            <a:off x="2376524" y="4024667"/>
            <a:ext cx="394108" cy="78514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66"/>
          <p:cNvCxnSpPr/>
          <p:nvPr/>
        </p:nvCxnSpPr>
        <p:spPr>
          <a:xfrm flipH="1" rot="10800000">
            <a:off x="2447475" y="4467649"/>
            <a:ext cx="365975" cy="116435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66"/>
          <p:cNvCxnSpPr/>
          <p:nvPr/>
        </p:nvCxnSpPr>
        <p:spPr>
          <a:xfrm flipH="1" rot="10800000">
            <a:off x="3358131" y="4203123"/>
            <a:ext cx="379391" cy="131543"/>
          </a:xfrm>
          <a:prstGeom prst="straightConnector1">
            <a:avLst/>
          </a:prstGeom>
          <a:noFill/>
          <a:ln cap="flat" cmpd="sng" w="508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66"/>
          <p:cNvCxnSpPr/>
          <p:nvPr/>
        </p:nvCxnSpPr>
        <p:spPr>
          <a:xfrm>
            <a:off x="3393730" y="3722914"/>
            <a:ext cx="369646" cy="404875"/>
          </a:xfrm>
          <a:prstGeom prst="straightConnector1">
            <a:avLst/>
          </a:prstGeom>
          <a:noFill/>
          <a:ln cap="flat" cmpd="sng" w="508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66"/>
          <p:cNvCxnSpPr/>
          <p:nvPr/>
        </p:nvCxnSpPr>
        <p:spPr>
          <a:xfrm>
            <a:off x="3338768" y="4334666"/>
            <a:ext cx="462656" cy="293222"/>
          </a:xfrm>
          <a:prstGeom prst="straightConnector1">
            <a:avLst/>
          </a:prstGeom>
          <a:noFill/>
          <a:ln cap="flat" cmpd="sng" w="508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7" name="Google Shape;597;p66"/>
          <p:cNvSpPr/>
          <p:nvPr/>
        </p:nvSpPr>
        <p:spPr>
          <a:xfrm>
            <a:off x="4195438" y="4173720"/>
            <a:ext cx="115749" cy="1315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66"/>
          <p:cNvSpPr/>
          <p:nvPr/>
        </p:nvSpPr>
        <p:spPr>
          <a:xfrm>
            <a:off x="3717536" y="4107126"/>
            <a:ext cx="115749" cy="1315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6"/>
          <p:cNvSpPr/>
          <p:nvPr/>
        </p:nvSpPr>
        <p:spPr>
          <a:xfrm>
            <a:off x="3300257" y="3645118"/>
            <a:ext cx="115749" cy="1315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66"/>
          <p:cNvSpPr/>
          <p:nvPr/>
        </p:nvSpPr>
        <p:spPr>
          <a:xfrm>
            <a:off x="3775410" y="4591521"/>
            <a:ext cx="115749" cy="1315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66"/>
          <p:cNvSpPr/>
          <p:nvPr/>
        </p:nvSpPr>
        <p:spPr>
          <a:xfrm>
            <a:off x="3232762" y="4280482"/>
            <a:ext cx="115749" cy="13154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66"/>
          <p:cNvSpPr/>
          <p:nvPr/>
        </p:nvSpPr>
        <p:spPr>
          <a:xfrm>
            <a:off x="2755575" y="3948188"/>
            <a:ext cx="115749" cy="131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66"/>
          <p:cNvSpPr/>
          <p:nvPr/>
        </p:nvSpPr>
        <p:spPr>
          <a:xfrm>
            <a:off x="2796479" y="4393483"/>
            <a:ext cx="115749" cy="131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66"/>
          <p:cNvSpPr/>
          <p:nvPr/>
        </p:nvSpPr>
        <p:spPr>
          <a:xfrm>
            <a:off x="2991001" y="4756859"/>
            <a:ext cx="115749" cy="131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66"/>
          <p:cNvSpPr/>
          <p:nvPr/>
        </p:nvSpPr>
        <p:spPr>
          <a:xfrm>
            <a:off x="2339888" y="4525750"/>
            <a:ext cx="115749" cy="131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66"/>
          <p:cNvSpPr/>
          <p:nvPr/>
        </p:nvSpPr>
        <p:spPr>
          <a:xfrm>
            <a:off x="2284537" y="4035212"/>
            <a:ext cx="115749" cy="131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66"/>
          <p:cNvSpPr/>
          <p:nvPr/>
        </p:nvSpPr>
        <p:spPr>
          <a:xfrm>
            <a:off x="1802409" y="3793809"/>
            <a:ext cx="115749" cy="131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66"/>
          <p:cNvSpPr/>
          <p:nvPr/>
        </p:nvSpPr>
        <p:spPr>
          <a:xfrm>
            <a:off x="1807454" y="4430298"/>
            <a:ext cx="115749" cy="131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66"/>
          <p:cNvSpPr txBox="1"/>
          <p:nvPr/>
        </p:nvSpPr>
        <p:spPr>
          <a:xfrm>
            <a:off x="6797992" y="2571750"/>
            <a:ext cx="344084" cy="41381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272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610" name="Google Shape;610;p66"/>
          <p:cNvSpPr txBox="1"/>
          <p:nvPr/>
        </p:nvSpPr>
        <p:spPr>
          <a:xfrm>
            <a:off x="5998800" y="3379993"/>
            <a:ext cx="1200232" cy="33037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775" l="-1573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pic>
        <p:nvPicPr>
          <p:cNvPr id="611" name="Google Shape;611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Last exercise</a:t>
            </a:r>
            <a:endParaRPr/>
          </a:p>
        </p:txBody>
      </p:sp>
      <p:pic>
        <p:nvPicPr>
          <p:cNvPr id="228" name="Google Shape;22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000" y="967383"/>
            <a:ext cx="6772275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/>
          <p:nvPr/>
        </p:nvSpPr>
        <p:spPr>
          <a:xfrm>
            <a:off x="6783493" y="3964661"/>
            <a:ext cx="202680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Quorums: 7 Work: 3 Load: 3/7</a:t>
            </a:r>
            <a:endParaRPr sz="1100"/>
          </a:p>
        </p:txBody>
      </p:sp>
      <p:sp>
        <p:nvSpPr>
          <p:cNvPr id="230" name="Google Shape;230;p40"/>
          <p:cNvSpPr txBox="1"/>
          <p:nvPr/>
        </p:nvSpPr>
        <p:spPr>
          <a:xfrm>
            <a:off x="6783493" y="4335587"/>
            <a:ext cx="2267640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Resilience: 2, because every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is in 3 quorums, so two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can be contained in at most 2*3 quorums</a:t>
            </a:r>
            <a:endParaRPr sz="1100"/>
          </a:p>
        </p:txBody>
      </p:sp>
      <p:sp>
        <p:nvSpPr>
          <p:cNvPr id="231" name="Google Shape;231;p40"/>
          <p:cNvSpPr/>
          <p:nvPr/>
        </p:nvSpPr>
        <p:spPr>
          <a:xfrm>
            <a:off x="3705739" y="3134239"/>
            <a:ext cx="107864" cy="1094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0"/>
          <p:cNvSpPr/>
          <p:nvPr/>
        </p:nvSpPr>
        <p:spPr>
          <a:xfrm>
            <a:off x="4051729" y="2917939"/>
            <a:ext cx="107864" cy="1094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0"/>
          <p:cNvSpPr/>
          <p:nvPr/>
        </p:nvSpPr>
        <p:spPr>
          <a:xfrm>
            <a:off x="3002355" y="3548577"/>
            <a:ext cx="107864" cy="1094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67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Selfish Mining</a:t>
            </a:r>
            <a:endParaRPr sz="1100"/>
          </a:p>
        </p:txBody>
      </p:sp>
      <p:pic>
        <p:nvPicPr>
          <p:cNvPr id="618" name="Google Shape;61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538" y="1241700"/>
            <a:ext cx="6124923" cy="30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8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Selfish Mining</a:t>
            </a:r>
            <a:endParaRPr sz="1100"/>
          </a:p>
        </p:txBody>
      </p:sp>
      <p:sp>
        <p:nvSpPr>
          <p:cNvPr id="625" name="Google Shape;625;p68"/>
          <p:cNvSpPr/>
          <p:nvPr/>
        </p:nvSpPr>
        <p:spPr>
          <a:xfrm>
            <a:off x="1050400" y="1240250"/>
            <a:ext cx="1191300" cy="65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68"/>
          <p:cNvSpPr/>
          <p:nvPr/>
        </p:nvSpPr>
        <p:spPr>
          <a:xfrm>
            <a:off x="1050400" y="2350950"/>
            <a:ext cx="1191300" cy="55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8"/>
          <p:cNvSpPr/>
          <p:nvPr/>
        </p:nvSpPr>
        <p:spPr>
          <a:xfrm>
            <a:off x="2659225" y="2350950"/>
            <a:ext cx="1191300" cy="55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68"/>
          <p:cNvSpPr/>
          <p:nvPr/>
        </p:nvSpPr>
        <p:spPr>
          <a:xfrm>
            <a:off x="2659225" y="3299250"/>
            <a:ext cx="1191300" cy="55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9" name="Google Shape;629;p68"/>
          <p:cNvCxnSpPr/>
          <p:nvPr/>
        </p:nvCxnSpPr>
        <p:spPr>
          <a:xfrm>
            <a:off x="644375" y="3173075"/>
            <a:ext cx="360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0" name="Google Shape;630;p68"/>
          <p:cNvCxnSpPr/>
          <p:nvPr/>
        </p:nvCxnSpPr>
        <p:spPr>
          <a:xfrm>
            <a:off x="644375" y="4056400"/>
            <a:ext cx="360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1" name="Google Shape;631;p68"/>
          <p:cNvCxnSpPr>
            <a:stCxn id="625" idx="2"/>
            <a:endCxn id="626" idx="0"/>
          </p:cNvCxnSpPr>
          <p:nvPr/>
        </p:nvCxnSpPr>
        <p:spPr>
          <a:xfrm>
            <a:off x="1646050" y="1895450"/>
            <a:ext cx="0" cy="4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2" name="Google Shape;632;p68"/>
          <p:cNvCxnSpPr>
            <a:stCxn id="625" idx="2"/>
            <a:endCxn id="627" idx="0"/>
          </p:cNvCxnSpPr>
          <p:nvPr/>
        </p:nvCxnSpPr>
        <p:spPr>
          <a:xfrm>
            <a:off x="1646050" y="1895450"/>
            <a:ext cx="1608900" cy="45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3" name="Google Shape;633;p68"/>
          <p:cNvCxnSpPr>
            <a:stCxn id="627" idx="2"/>
            <a:endCxn id="628" idx="0"/>
          </p:cNvCxnSpPr>
          <p:nvPr/>
        </p:nvCxnSpPr>
        <p:spPr>
          <a:xfrm>
            <a:off x="3254875" y="2907750"/>
            <a:ext cx="0" cy="39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4" name="Google Shape;634;p68"/>
          <p:cNvSpPr txBox="1"/>
          <p:nvPr/>
        </p:nvSpPr>
        <p:spPr>
          <a:xfrm>
            <a:off x="1245325" y="1950750"/>
            <a:ext cx="33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𝜷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8"/>
          <p:cNvSpPr txBox="1"/>
          <p:nvPr/>
        </p:nvSpPr>
        <p:spPr>
          <a:xfrm>
            <a:off x="2517725" y="1797850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𝜶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68"/>
          <p:cNvSpPr txBox="1"/>
          <p:nvPr/>
        </p:nvSpPr>
        <p:spPr>
          <a:xfrm>
            <a:off x="3337500" y="2844900"/>
            <a:ext cx="12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𝜶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68"/>
          <p:cNvSpPr txBox="1"/>
          <p:nvPr/>
        </p:nvSpPr>
        <p:spPr>
          <a:xfrm>
            <a:off x="4326025" y="2972975"/>
            <a:ext cx="7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d_p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68"/>
          <p:cNvSpPr txBox="1"/>
          <p:nvPr/>
        </p:nvSpPr>
        <p:spPr>
          <a:xfrm>
            <a:off x="4326025" y="3856300"/>
            <a:ext cx="7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d_s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68"/>
          <p:cNvSpPr txBox="1"/>
          <p:nvPr/>
        </p:nvSpPr>
        <p:spPr>
          <a:xfrm>
            <a:off x="5591525" y="1730150"/>
            <a:ext cx="325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Selfish miner does not release its block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immediately, but keeps secret and works on “grandchildren” (secret)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68"/>
          <p:cNvSpPr txBox="1"/>
          <p:nvPr/>
        </p:nvSpPr>
        <p:spPr>
          <a:xfrm>
            <a:off x="5591525" y="2776850"/>
            <a:ext cx="3253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Advantage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 selfish miner can work on next-next block,  while others still work on next block. Releasing gives reward for two blocks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68"/>
          <p:cNvSpPr txBox="1"/>
          <p:nvPr/>
        </p:nvSpPr>
        <p:spPr>
          <a:xfrm>
            <a:off x="5648200" y="3835275"/>
            <a:ext cx="325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Disadvantage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 Work on grandchildren rendered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useless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when public chain gets longer.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68"/>
          <p:cNvSpPr txBox="1"/>
          <p:nvPr/>
        </p:nvSpPr>
        <p:spPr>
          <a:xfrm>
            <a:off x="2858550" y="898800"/>
            <a:ext cx="30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𝜷  is prob. others find block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8"/>
          <p:cNvSpPr txBox="1"/>
          <p:nvPr/>
        </p:nvSpPr>
        <p:spPr>
          <a:xfrm>
            <a:off x="2858550" y="1299000"/>
            <a:ext cx="30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𝜶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 is prob. Selfish miner finds block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69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Selfish Mining</a:t>
            </a:r>
            <a:endParaRPr sz="1100"/>
          </a:p>
        </p:txBody>
      </p:sp>
      <p:pic>
        <p:nvPicPr>
          <p:cNvPr id="650" name="Google Shape;650;p69"/>
          <p:cNvPicPr preferRelativeResize="0"/>
          <p:nvPr/>
        </p:nvPicPr>
        <p:blipFill rotWithShape="1">
          <a:blip r:embed="rId4">
            <a:alphaModFix/>
          </a:blip>
          <a:srcRect b="55223" l="0" r="0" t="0"/>
          <a:stretch/>
        </p:blipFill>
        <p:spPr>
          <a:xfrm>
            <a:off x="735563" y="1613350"/>
            <a:ext cx="7672874" cy="13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69"/>
          <p:cNvSpPr txBox="1"/>
          <p:nvPr/>
        </p:nvSpPr>
        <p:spPr>
          <a:xfrm>
            <a:off x="869900" y="3150600"/>
            <a:ext cx="3730200" cy="61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Selfish minor is two block ahead and new public block -&gt; release all secret blocks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2" name="Google Shape;652;p69"/>
          <p:cNvCxnSpPr>
            <a:stCxn id="651" idx="0"/>
          </p:cNvCxnSpPr>
          <p:nvPr/>
        </p:nvCxnSpPr>
        <p:spPr>
          <a:xfrm flipH="1" rot="10800000">
            <a:off x="2735000" y="2643300"/>
            <a:ext cx="867000" cy="50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485" y="1939673"/>
            <a:ext cx="5233038" cy="9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70"/>
          <p:cNvSpPr txBox="1"/>
          <p:nvPr/>
        </p:nvSpPr>
        <p:spPr>
          <a:xfrm>
            <a:off x="897775" y="3418225"/>
            <a:ext cx="199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Ratio of mining power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9" name="Google Shape;659;p70"/>
          <p:cNvCxnSpPr>
            <a:stCxn id="658" idx="0"/>
          </p:cNvCxnSpPr>
          <p:nvPr/>
        </p:nvCxnSpPr>
        <p:spPr>
          <a:xfrm flipH="1" rot="10800000">
            <a:off x="1893025" y="2292025"/>
            <a:ext cx="543600" cy="112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0" name="Google Shape;660;p70"/>
          <p:cNvSpPr txBox="1"/>
          <p:nvPr/>
        </p:nvSpPr>
        <p:spPr>
          <a:xfrm>
            <a:off x="4547875" y="3310525"/>
            <a:ext cx="2824800" cy="615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Share of reachable nodes if selfish miner publishes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1" name="Google Shape;661;p70"/>
          <p:cNvCxnSpPr>
            <a:stCxn id="660" idx="0"/>
          </p:cNvCxnSpPr>
          <p:nvPr/>
        </p:nvCxnSpPr>
        <p:spPr>
          <a:xfrm rot="10800000">
            <a:off x="4739275" y="2269525"/>
            <a:ext cx="1221000" cy="104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1"/>
          <p:cNvSpPr txBox="1"/>
          <p:nvPr/>
        </p:nvSpPr>
        <p:spPr>
          <a:xfrm>
            <a:off x="781050" y="426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DAG</a:t>
            </a:r>
            <a:endParaRPr sz="1100"/>
          </a:p>
        </p:txBody>
      </p:sp>
      <p:sp>
        <p:nvSpPr>
          <p:cNvPr id="667" name="Google Shape;667;p71"/>
          <p:cNvSpPr txBox="1"/>
          <p:nvPr/>
        </p:nvSpPr>
        <p:spPr>
          <a:xfrm>
            <a:off x="683150" y="1050850"/>
            <a:ext cx="471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What problem is the a DAG-blockchain trying to solve?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71"/>
          <p:cNvSpPr txBox="1"/>
          <p:nvPr/>
        </p:nvSpPr>
        <p:spPr>
          <a:xfrm>
            <a:off x="683150" y="2229150"/>
            <a:ext cx="471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This is even more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prevalent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in Ethereum than bitcoin. Why?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71"/>
          <p:cNvSpPr txBox="1"/>
          <p:nvPr/>
        </p:nvSpPr>
        <p:spPr>
          <a:xfrm>
            <a:off x="862550" y="1371600"/>
            <a:ext cx="55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Get rid of wasted mining time on forks, wasted blocks that are never used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71"/>
          <p:cNvSpPr txBox="1"/>
          <p:nvPr/>
        </p:nvSpPr>
        <p:spPr>
          <a:xfrm>
            <a:off x="862550" y="2571750"/>
            <a:ext cx="55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Smaller interval in mining time results in more childless blocks, “uncles”.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71"/>
          <p:cNvSpPr txBox="1"/>
          <p:nvPr/>
        </p:nvSpPr>
        <p:spPr>
          <a:xfrm>
            <a:off x="683150" y="3340575"/>
            <a:ext cx="594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What problem do we need to solve to use a DAG as a blockchain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71"/>
          <p:cNvSpPr txBox="1"/>
          <p:nvPr/>
        </p:nvSpPr>
        <p:spPr>
          <a:xfrm>
            <a:off x="1041850" y="3672250"/>
            <a:ext cx="558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We need a </a:t>
            </a:r>
            <a:r>
              <a:rPr b="1" i="1" lang="en">
                <a:latin typeface="Calibri"/>
                <a:ea typeface="Calibri"/>
                <a:cs typeface="Calibri"/>
                <a:sym typeface="Calibri"/>
              </a:rPr>
              <a:t>total ordering </a:t>
            </a:r>
            <a:r>
              <a:rPr i="1" lang="en">
                <a:latin typeface="Calibri"/>
                <a:ea typeface="Calibri"/>
                <a:cs typeface="Calibri"/>
                <a:sym typeface="Calibri"/>
              </a:rPr>
              <a:t>of blocks.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2"/>
          <p:cNvSpPr txBox="1"/>
          <p:nvPr/>
        </p:nvSpPr>
        <p:spPr>
          <a:xfrm>
            <a:off x="781050" y="426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DAG</a:t>
            </a:r>
            <a:endParaRPr sz="1100"/>
          </a:p>
        </p:txBody>
      </p:sp>
      <p:pic>
        <p:nvPicPr>
          <p:cNvPr id="679" name="Google Shape;67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450" y="1883124"/>
            <a:ext cx="6759101" cy="23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72"/>
          <p:cNvSpPr/>
          <p:nvPr/>
        </p:nvSpPr>
        <p:spPr>
          <a:xfrm>
            <a:off x="4495800" y="2693400"/>
            <a:ext cx="1104000" cy="22290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3"/>
          <p:cNvSpPr txBox="1"/>
          <p:nvPr/>
        </p:nvSpPr>
        <p:spPr>
          <a:xfrm>
            <a:off x="781050" y="426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DAG</a:t>
            </a:r>
            <a:endParaRPr sz="1100"/>
          </a:p>
        </p:txBody>
      </p:sp>
      <p:pic>
        <p:nvPicPr>
          <p:cNvPr id="687" name="Google Shape;68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73"/>
          <p:cNvSpPr txBox="1"/>
          <p:nvPr/>
        </p:nvSpPr>
        <p:spPr>
          <a:xfrm>
            <a:off x="593950" y="2276825"/>
            <a:ext cx="599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Weight of block A w.r.t B = | DAG - ancestors(B) ⋂ Tree - descendents(A) |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i="1" lang="en">
                <a:latin typeface="Calibri"/>
                <a:ea typeface="Calibri"/>
                <a:cs typeface="Calibri"/>
                <a:sym typeface="Calibri"/>
              </a:rPr>
              <a:t>“number of ancestors of B that can be reached by travelling </a:t>
            </a:r>
            <a:r>
              <a:rPr i="1" lang="en">
                <a:latin typeface="Calibri"/>
                <a:ea typeface="Calibri"/>
                <a:cs typeface="Calibri"/>
                <a:sym typeface="Calibri"/>
              </a:rPr>
              <a:t>downwards</a:t>
            </a:r>
            <a:r>
              <a:rPr i="1"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>
                <a:latin typeface="Calibri"/>
                <a:ea typeface="Calibri"/>
                <a:cs typeface="Calibri"/>
                <a:sym typeface="Calibri"/>
              </a:rPr>
              <a:t>through tree from A”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73"/>
          <p:cNvSpPr txBox="1"/>
          <p:nvPr/>
        </p:nvSpPr>
        <p:spPr>
          <a:xfrm>
            <a:off x="593950" y="1527012"/>
            <a:ext cx="63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Create Tree relation : </a:t>
            </a:r>
            <a:r>
              <a:rPr b="1" i="1" lang="en">
                <a:latin typeface="Calibri"/>
                <a:ea typeface="Calibri"/>
                <a:cs typeface="Calibri"/>
                <a:sym typeface="Calibri"/>
              </a:rPr>
              <a:t>The tree parent of B is the first dag-parent in b’s parent order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73"/>
          <p:cNvSpPr txBox="1"/>
          <p:nvPr/>
        </p:nvSpPr>
        <p:spPr>
          <a:xfrm>
            <a:off x="593950" y="3414625"/>
            <a:ext cx="599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Parent Order of w.r.t B, with parents x,y: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x &lt; y ⇔ “Let z be the lowest common tree-ancestor of x and y. x’ and y’ are the tree children of z that are tree-ancestors of x and y respectively. If x’ has a higher weight than y’  ⇔ x &lt; y”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74"/>
          <p:cNvSpPr txBox="1"/>
          <p:nvPr/>
        </p:nvSpPr>
        <p:spPr>
          <a:xfrm>
            <a:off x="781050" y="426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DAG</a:t>
            </a:r>
            <a:endParaRPr sz="1100"/>
          </a:p>
        </p:txBody>
      </p:sp>
      <p:pic>
        <p:nvPicPr>
          <p:cNvPr id="696" name="Google Shape;69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74"/>
          <p:cNvSpPr/>
          <p:nvPr/>
        </p:nvSpPr>
        <p:spPr>
          <a:xfrm>
            <a:off x="3629588" y="16100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74"/>
          <p:cNvSpPr/>
          <p:nvPr/>
        </p:nvSpPr>
        <p:spPr>
          <a:xfrm>
            <a:off x="2757788" y="220642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74"/>
          <p:cNvSpPr/>
          <p:nvPr/>
        </p:nvSpPr>
        <p:spPr>
          <a:xfrm>
            <a:off x="4566938" y="220642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74"/>
          <p:cNvSpPr/>
          <p:nvPr/>
        </p:nvSpPr>
        <p:spPr>
          <a:xfrm>
            <a:off x="2757788" y="29273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74"/>
          <p:cNvSpPr/>
          <p:nvPr/>
        </p:nvSpPr>
        <p:spPr>
          <a:xfrm>
            <a:off x="5514413" y="27613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74"/>
          <p:cNvSpPr/>
          <p:nvPr/>
        </p:nvSpPr>
        <p:spPr>
          <a:xfrm>
            <a:off x="3766463" y="36555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3" name="Google Shape;703;p74"/>
          <p:cNvCxnSpPr>
            <a:stCxn id="698" idx="0"/>
            <a:endCxn id="697" idx="2"/>
          </p:cNvCxnSpPr>
          <p:nvPr/>
        </p:nvCxnSpPr>
        <p:spPr>
          <a:xfrm flipH="1" rot="10800000">
            <a:off x="3193688" y="1880625"/>
            <a:ext cx="8718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4" name="Google Shape;704;p74"/>
          <p:cNvCxnSpPr>
            <a:stCxn id="699" idx="0"/>
            <a:endCxn id="697" idx="2"/>
          </p:cNvCxnSpPr>
          <p:nvPr/>
        </p:nvCxnSpPr>
        <p:spPr>
          <a:xfrm rot="10800000">
            <a:off x="4065638" y="1880625"/>
            <a:ext cx="9372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5" name="Google Shape;705;p74"/>
          <p:cNvCxnSpPr>
            <a:stCxn id="700" idx="0"/>
            <a:endCxn id="698" idx="2"/>
          </p:cNvCxnSpPr>
          <p:nvPr/>
        </p:nvCxnSpPr>
        <p:spPr>
          <a:xfrm rot="10800000">
            <a:off x="3193688" y="2477000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6" name="Google Shape;706;p74"/>
          <p:cNvCxnSpPr>
            <a:stCxn id="702" idx="0"/>
            <a:endCxn id="700" idx="2"/>
          </p:cNvCxnSpPr>
          <p:nvPr/>
        </p:nvCxnSpPr>
        <p:spPr>
          <a:xfrm rot="10800000">
            <a:off x="3193763" y="3198000"/>
            <a:ext cx="10086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7" name="Google Shape;707;p74"/>
          <p:cNvCxnSpPr>
            <a:stCxn id="702" idx="0"/>
            <a:endCxn id="699" idx="2"/>
          </p:cNvCxnSpPr>
          <p:nvPr/>
        </p:nvCxnSpPr>
        <p:spPr>
          <a:xfrm flipH="1" rot="10800000">
            <a:off x="4202363" y="2477100"/>
            <a:ext cx="800400" cy="11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8" name="Google Shape;708;p74"/>
          <p:cNvCxnSpPr>
            <a:stCxn id="701" idx="0"/>
            <a:endCxn id="699" idx="2"/>
          </p:cNvCxnSpPr>
          <p:nvPr/>
        </p:nvCxnSpPr>
        <p:spPr>
          <a:xfrm rot="10800000">
            <a:off x="5002913" y="2476950"/>
            <a:ext cx="947400" cy="2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75"/>
          <p:cNvSpPr txBox="1"/>
          <p:nvPr/>
        </p:nvSpPr>
        <p:spPr>
          <a:xfrm>
            <a:off x="781050" y="426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DAG</a:t>
            </a:r>
            <a:endParaRPr sz="1100"/>
          </a:p>
        </p:txBody>
      </p:sp>
      <p:pic>
        <p:nvPicPr>
          <p:cNvPr id="714" name="Google Shape;71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75"/>
          <p:cNvSpPr/>
          <p:nvPr/>
        </p:nvSpPr>
        <p:spPr>
          <a:xfrm>
            <a:off x="3059788" y="17021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75"/>
          <p:cNvSpPr/>
          <p:nvPr/>
        </p:nvSpPr>
        <p:spPr>
          <a:xfrm>
            <a:off x="2187988" y="229847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75"/>
          <p:cNvSpPr/>
          <p:nvPr/>
        </p:nvSpPr>
        <p:spPr>
          <a:xfrm>
            <a:off x="3997138" y="229847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718" name="Google Shape;718;p75"/>
          <p:cNvSpPr/>
          <p:nvPr/>
        </p:nvSpPr>
        <p:spPr>
          <a:xfrm>
            <a:off x="2187988" y="30193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719" name="Google Shape;719;p75"/>
          <p:cNvSpPr/>
          <p:nvPr/>
        </p:nvSpPr>
        <p:spPr>
          <a:xfrm>
            <a:off x="4944613" y="28534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75"/>
          <p:cNvSpPr/>
          <p:nvPr/>
        </p:nvSpPr>
        <p:spPr>
          <a:xfrm>
            <a:off x="3196663" y="37475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cxnSp>
        <p:nvCxnSpPr>
          <p:cNvPr id="721" name="Google Shape;721;p75"/>
          <p:cNvCxnSpPr>
            <a:stCxn id="716" idx="0"/>
            <a:endCxn id="715" idx="2"/>
          </p:cNvCxnSpPr>
          <p:nvPr/>
        </p:nvCxnSpPr>
        <p:spPr>
          <a:xfrm flipH="1" rot="10800000">
            <a:off x="2623888" y="1972675"/>
            <a:ext cx="8718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2" name="Google Shape;722;p75"/>
          <p:cNvCxnSpPr>
            <a:stCxn id="717" idx="0"/>
            <a:endCxn id="715" idx="2"/>
          </p:cNvCxnSpPr>
          <p:nvPr/>
        </p:nvCxnSpPr>
        <p:spPr>
          <a:xfrm rot="10800000">
            <a:off x="3495838" y="1972675"/>
            <a:ext cx="9372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3" name="Google Shape;723;p75"/>
          <p:cNvCxnSpPr>
            <a:stCxn id="718" idx="0"/>
            <a:endCxn id="716" idx="2"/>
          </p:cNvCxnSpPr>
          <p:nvPr/>
        </p:nvCxnSpPr>
        <p:spPr>
          <a:xfrm rot="10800000">
            <a:off x="2623888" y="2569050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4" name="Google Shape;724;p75"/>
          <p:cNvCxnSpPr>
            <a:stCxn id="720" idx="0"/>
            <a:endCxn id="718" idx="2"/>
          </p:cNvCxnSpPr>
          <p:nvPr/>
        </p:nvCxnSpPr>
        <p:spPr>
          <a:xfrm rot="10800000">
            <a:off x="2623963" y="3290050"/>
            <a:ext cx="10086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5" name="Google Shape;725;p75"/>
          <p:cNvCxnSpPr>
            <a:stCxn id="720" idx="0"/>
            <a:endCxn id="717" idx="2"/>
          </p:cNvCxnSpPr>
          <p:nvPr/>
        </p:nvCxnSpPr>
        <p:spPr>
          <a:xfrm flipH="1" rot="10800000">
            <a:off x="3632563" y="2569150"/>
            <a:ext cx="800400" cy="11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726" name="Google Shape;726;p75"/>
          <p:cNvCxnSpPr>
            <a:stCxn id="719" idx="0"/>
            <a:endCxn id="717" idx="2"/>
          </p:cNvCxnSpPr>
          <p:nvPr/>
        </p:nvCxnSpPr>
        <p:spPr>
          <a:xfrm rot="10800000">
            <a:off x="4433113" y="2569000"/>
            <a:ext cx="947400" cy="2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7" name="Google Shape;727;p75"/>
          <p:cNvCxnSpPr/>
          <p:nvPr/>
        </p:nvCxnSpPr>
        <p:spPr>
          <a:xfrm>
            <a:off x="249950" y="1349513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8" name="Google Shape;728;p75"/>
          <p:cNvSpPr txBox="1"/>
          <p:nvPr/>
        </p:nvSpPr>
        <p:spPr>
          <a:xfrm>
            <a:off x="775125" y="1149413"/>
            <a:ext cx="13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Tree relation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9" name="Google Shape;729;p75"/>
          <p:cNvCxnSpPr/>
          <p:nvPr/>
        </p:nvCxnSpPr>
        <p:spPr>
          <a:xfrm>
            <a:off x="249950" y="1767213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0" name="Google Shape;730;p75"/>
          <p:cNvCxnSpPr/>
          <p:nvPr/>
        </p:nvCxnSpPr>
        <p:spPr>
          <a:xfrm>
            <a:off x="249950" y="1892538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731" name="Google Shape;731;p75"/>
          <p:cNvSpPr txBox="1"/>
          <p:nvPr/>
        </p:nvSpPr>
        <p:spPr>
          <a:xfrm>
            <a:off x="775125" y="1634888"/>
            <a:ext cx="13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Dag Relation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75"/>
          <p:cNvSpPr txBox="1"/>
          <p:nvPr/>
        </p:nvSpPr>
        <p:spPr>
          <a:xfrm>
            <a:off x="456200" y="4096800"/>
            <a:ext cx="550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Parent Order of w.r.t B, with parents x,y: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x &lt; y ⇔ “Let z be the lowest common tree-ancestor of x and y. x’ and y’ are the tree children of z that are tree-ancestors of x and y respectively. If x’ has a higher weight than y’  ⇔ x &lt; y”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75"/>
          <p:cNvSpPr txBox="1"/>
          <p:nvPr/>
        </p:nvSpPr>
        <p:spPr>
          <a:xfrm>
            <a:off x="5132750" y="1692450"/>
            <a:ext cx="366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What is the parent order of x and y?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76"/>
          <p:cNvSpPr txBox="1"/>
          <p:nvPr/>
        </p:nvSpPr>
        <p:spPr>
          <a:xfrm>
            <a:off x="781050" y="426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DAG</a:t>
            </a:r>
            <a:endParaRPr sz="1100"/>
          </a:p>
        </p:txBody>
      </p:sp>
      <p:pic>
        <p:nvPicPr>
          <p:cNvPr id="739" name="Google Shape;73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76"/>
          <p:cNvSpPr/>
          <p:nvPr/>
        </p:nvSpPr>
        <p:spPr>
          <a:xfrm>
            <a:off x="3059788" y="17021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741" name="Google Shape;741;p76"/>
          <p:cNvSpPr/>
          <p:nvPr/>
        </p:nvSpPr>
        <p:spPr>
          <a:xfrm>
            <a:off x="2187988" y="229847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76"/>
          <p:cNvSpPr/>
          <p:nvPr/>
        </p:nvSpPr>
        <p:spPr>
          <a:xfrm>
            <a:off x="3997138" y="229847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743" name="Google Shape;743;p76"/>
          <p:cNvSpPr/>
          <p:nvPr/>
        </p:nvSpPr>
        <p:spPr>
          <a:xfrm>
            <a:off x="2187988" y="30193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744" name="Google Shape;744;p76"/>
          <p:cNvSpPr/>
          <p:nvPr/>
        </p:nvSpPr>
        <p:spPr>
          <a:xfrm>
            <a:off x="4944613" y="28534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76"/>
          <p:cNvSpPr/>
          <p:nvPr/>
        </p:nvSpPr>
        <p:spPr>
          <a:xfrm>
            <a:off x="3196663" y="37475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cxnSp>
        <p:nvCxnSpPr>
          <p:cNvPr id="746" name="Google Shape;746;p76"/>
          <p:cNvCxnSpPr>
            <a:stCxn id="741" idx="0"/>
            <a:endCxn id="740" idx="2"/>
          </p:cNvCxnSpPr>
          <p:nvPr/>
        </p:nvCxnSpPr>
        <p:spPr>
          <a:xfrm flipH="1" rot="10800000">
            <a:off x="2623888" y="1972675"/>
            <a:ext cx="8718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7" name="Google Shape;747;p76"/>
          <p:cNvCxnSpPr>
            <a:stCxn id="742" idx="0"/>
            <a:endCxn id="740" idx="2"/>
          </p:cNvCxnSpPr>
          <p:nvPr/>
        </p:nvCxnSpPr>
        <p:spPr>
          <a:xfrm rot="10800000">
            <a:off x="3495838" y="1972675"/>
            <a:ext cx="9372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8" name="Google Shape;748;p76"/>
          <p:cNvCxnSpPr>
            <a:stCxn id="743" idx="0"/>
            <a:endCxn id="741" idx="2"/>
          </p:cNvCxnSpPr>
          <p:nvPr/>
        </p:nvCxnSpPr>
        <p:spPr>
          <a:xfrm rot="10800000">
            <a:off x="2623888" y="2569050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9" name="Google Shape;749;p76"/>
          <p:cNvCxnSpPr>
            <a:stCxn id="745" idx="0"/>
            <a:endCxn id="743" idx="2"/>
          </p:cNvCxnSpPr>
          <p:nvPr/>
        </p:nvCxnSpPr>
        <p:spPr>
          <a:xfrm rot="10800000">
            <a:off x="2623963" y="3290050"/>
            <a:ext cx="10086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0" name="Google Shape;750;p76"/>
          <p:cNvCxnSpPr>
            <a:stCxn id="745" idx="0"/>
            <a:endCxn id="742" idx="2"/>
          </p:cNvCxnSpPr>
          <p:nvPr/>
        </p:nvCxnSpPr>
        <p:spPr>
          <a:xfrm flipH="1" rot="10800000">
            <a:off x="3632563" y="2569150"/>
            <a:ext cx="800400" cy="11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751" name="Google Shape;751;p76"/>
          <p:cNvCxnSpPr>
            <a:stCxn id="744" idx="0"/>
            <a:endCxn id="742" idx="2"/>
          </p:cNvCxnSpPr>
          <p:nvPr/>
        </p:nvCxnSpPr>
        <p:spPr>
          <a:xfrm rot="10800000">
            <a:off x="4433113" y="2569000"/>
            <a:ext cx="947400" cy="2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2" name="Google Shape;752;p76"/>
          <p:cNvCxnSpPr/>
          <p:nvPr/>
        </p:nvCxnSpPr>
        <p:spPr>
          <a:xfrm>
            <a:off x="249950" y="1349513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3" name="Google Shape;753;p76"/>
          <p:cNvSpPr txBox="1"/>
          <p:nvPr/>
        </p:nvSpPr>
        <p:spPr>
          <a:xfrm>
            <a:off x="775125" y="1149413"/>
            <a:ext cx="13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Tree relation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4" name="Google Shape;754;p76"/>
          <p:cNvCxnSpPr/>
          <p:nvPr/>
        </p:nvCxnSpPr>
        <p:spPr>
          <a:xfrm>
            <a:off x="249950" y="1767213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5" name="Google Shape;755;p76"/>
          <p:cNvCxnSpPr/>
          <p:nvPr/>
        </p:nvCxnSpPr>
        <p:spPr>
          <a:xfrm>
            <a:off x="249950" y="1892538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756" name="Google Shape;756;p76"/>
          <p:cNvSpPr txBox="1"/>
          <p:nvPr/>
        </p:nvSpPr>
        <p:spPr>
          <a:xfrm>
            <a:off x="775125" y="1634888"/>
            <a:ext cx="13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Dag Relation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76"/>
          <p:cNvSpPr txBox="1"/>
          <p:nvPr/>
        </p:nvSpPr>
        <p:spPr>
          <a:xfrm>
            <a:off x="456200" y="4096800"/>
            <a:ext cx="550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Parent Order of w.r.t B, with parents x,y: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x &lt; y ⇔ “Let z be the lowest common tree-ancestor of x and y. x’ and y’ are the tree children of z that are tree-ancestors of x and y respectively. If x’ has a higher weight than y’  ⇔ x &lt; y”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76"/>
          <p:cNvSpPr txBox="1"/>
          <p:nvPr/>
        </p:nvSpPr>
        <p:spPr>
          <a:xfrm>
            <a:off x="5132750" y="1692450"/>
            <a:ext cx="366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What is the parent order of x and y?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76"/>
          <p:cNvSpPr txBox="1"/>
          <p:nvPr/>
        </p:nvSpPr>
        <p:spPr>
          <a:xfrm>
            <a:off x="2995525" y="1087925"/>
            <a:ext cx="2489100" cy="35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Lowest 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common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tree-ancestor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76"/>
          <p:cNvCxnSpPr>
            <a:stCxn id="759" idx="2"/>
            <a:endCxn id="740" idx="0"/>
          </p:cNvCxnSpPr>
          <p:nvPr/>
        </p:nvCxnSpPr>
        <p:spPr>
          <a:xfrm flipH="1">
            <a:off x="3495775" y="1441925"/>
            <a:ext cx="744300" cy="26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Last exercise</a:t>
            </a:r>
            <a:endParaRPr/>
          </a:p>
        </p:txBody>
      </p:sp>
      <p:pic>
        <p:nvPicPr>
          <p:cNvPr id="240" name="Google Shape;240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115453"/>
            <a:ext cx="6772200" cy="22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7"/>
          <p:cNvSpPr txBox="1"/>
          <p:nvPr/>
        </p:nvSpPr>
        <p:spPr>
          <a:xfrm>
            <a:off x="781050" y="426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DAG</a:t>
            </a:r>
            <a:endParaRPr sz="1100"/>
          </a:p>
        </p:txBody>
      </p:sp>
      <p:pic>
        <p:nvPicPr>
          <p:cNvPr id="766" name="Google Shape;76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77"/>
          <p:cNvSpPr/>
          <p:nvPr/>
        </p:nvSpPr>
        <p:spPr>
          <a:xfrm>
            <a:off x="3059788" y="17021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768" name="Google Shape;768;p77"/>
          <p:cNvSpPr/>
          <p:nvPr/>
        </p:nvSpPr>
        <p:spPr>
          <a:xfrm>
            <a:off x="2187988" y="229847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x’</a:t>
            </a:r>
            <a:endParaRPr/>
          </a:p>
        </p:txBody>
      </p:sp>
      <p:sp>
        <p:nvSpPr>
          <p:cNvPr id="769" name="Google Shape;769;p77"/>
          <p:cNvSpPr/>
          <p:nvPr/>
        </p:nvSpPr>
        <p:spPr>
          <a:xfrm>
            <a:off x="3997138" y="229847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r>
              <a:rPr lang="en"/>
              <a:t> =y’</a:t>
            </a:r>
            <a:endParaRPr/>
          </a:p>
        </p:txBody>
      </p:sp>
      <p:sp>
        <p:nvSpPr>
          <p:cNvPr id="770" name="Google Shape;770;p77"/>
          <p:cNvSpPr/>
          <p:nvPr/>
        </p:nvSpPr>
        <p:spPr>
          <a:xfrm>
            <a:off x="2187988" y="30193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771" name="Google Shape;771;p77"/>
          <p:cNvSpPr/>
          <p:nvPr/>
        </p:nvSpPr>
        <p:spPr>
          <a:xfrm>
            <a:off x="4944613" y="28534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77"/>
          <p:cNvSpPr/>
          <p:nvPr/>
        </p:nvSpPr>
        <p:spPr>
          <a:xfrm>
            <a:off x="3196663" y="37475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cxnSp>
        <p:nvCxnSpPr>
          <p:cNvPr id="773" name="Google Shape;773;p77"/>
          <p:cNvCxnSpPr>
            <a:stCxn id="768" idx="0"/>
            <a:endCxn id="767" idx="2"/>
          </p:cNvCxnSpPr>
          <p:nvPr/>
        </p:nvCxnSpPr>
        <p:spPr>
          <a:xfrm flipH="1" rot="10800000">
            <a:off x="2623888" y="1972675"/>
            <a:ext cx="8718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4" name="Google Shape;774;p77"/>
          <p:cNvCxnSpPr>
            <a:stCxn id="769" idx="0"/>
            <a:endCxn id="767" idx="2"/>
          </p:cNvCxnSpPr>
          <p:nvPr/>
        </p:nvCxnSpPr>
        <p:spPr>
          <a:xfrm rot="10800000">
            <a:off x="3495838" y="1972675"/>
            <a:ext cx="9372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5" name="Google Shape;775;p77"/>
          <p:cNvCxnSpPr>
            <a:stCxn id="770" idx="0"/>
            <a:endCxn id="768" idx="2"/>
          </p:cNvCxnSpPr>
          <p:nvPr/>
        </p:nvCxnSpPr>
        <p:spPr>
          <a:xfrm rot="10800000">
            <a:off x="2623888" y="2569050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6" name="Google Shape;776;p77"/>
          <p:cNvCxnSpPr>
            <a:stCxn id="772" idx="0"/>
            <a:endCxn id="770" idx="2"/>
          </p:cNvCxnSpPr>
          <p:nvPr/>
        </p:nvCxnSpPr>
        <p:spPr>
          <a:xfrm rot="10800000">
            <a:off x="2623963" y="3290050"/>
            <a:ext cx="10086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7" name="Google Shape;777;p77"/>
          <p:cNvCxnSpPr>
            <a:stCxn id="772" idx="0"/>
            <a:endCxn id="769" idx="2"/>
          </p:cNvCxnSpPr>
          <p:nvPr/>
        </p:nvCxnSpPr>
        <p:spPr>
          <a:xfrm flipH="1" rot="10800000">
            <a:off x="3632563" y="2569150"/>
            <a:ext cx="800400" cy="11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778" name="Google Shape;778;p77"/>
          <p:cNvCxnSpPr>
            <a:stCxn id="771" idx="0"/>
            <a:endCxn id="769" idx="2"/>
          </p:cNvCxnSpPr>
          <p:nvPr/>
        </p:nvCxnSpPr>
        <p:spPr>
          <a:xfrm rot="10800000">
            <a:off x="4433113" y="2569000"/>
            <a:ext cx="947400" cy="2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9" name="Google Shape;779;p77"/>
          <p:cNvCxnSpPr/>
          <p:nvPr/>
        </p:nvCxnSpPr>
        <p:spPr>
          <a:xfrm>
            <a:off x="249950" y="1349513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0" name="Google Shape;780;p77"/>
          <p:cNvSpPr txBox="1"/>
          <p:nvPr/>
        </p:nvSpPr>
        <p:spPr>
          <a:xfrm>
            <a:off x="775125" y="1149413"/>
            <a:ext cx="13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Tree relation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1" name="Google Shape;781;p77"/>
          <p:cNvCxnSpPr/>
          <p:nvPr/>
        </p:nvCxnSpPr>
        <p:spPr>
          <a:xfrm>
            <a:off x="249950" y="1767213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82" name="Google Shape;782;p77"/>
          <p:cNvCxnSpPr/>
          <p:nvPr/>
        </p:nvCxnSpPr>
        <p:spPr>
          <a:xfrm>
            <a:off x="249950" y="1892538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783" name="Google Shape;783;p77"/>
          <p:cNvSpPr txBox="1"/>
          <p:nvPr/>
        </p:nvSpPr>
        <p:spPr>
          <a:xfrm>
            <a:off x="775125" y="1634888"/>
            <a:ext cx="13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Dag Relation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77"/>
          <p:cNvSpPr txBox="1"/>
          <p:nvPr/>
        </p:nvSpPr>
        <p:spPr>
          <a:xfrm>
            <a:off x="456200" y="4096800"/>
            <a:ext cx="5505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Parent Order of w.r.t B, with parents x,y: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x &lt; y ⇔ “Let z be the lowest common tree-ancestor of x and y. x’ and y’ are the tree children of z that are tree-ancestors of x and y respectively. If x’ has a higher weight than y’  ⇔ x &lt; y”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77"/>
          <p:cNvSpPr txBox="1"/>
          <p:nvPr/>
        </p:nvSpPr>
        <p:spPr>
          <a:xfrm>
            <a:off x="5132750" y="1692450"/>
            <a:ext cx="366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What is the parent order of x and y?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77"/>
          <p:cNvSpPr txBox="1"/>
          <p:nvPr/>
        </p:nvSpPr>
        <p:spPr>
          <a:xfrm>
            <a:off x="2995525" y="1087925"/>
            <a:ext cx="2489100" cy="35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Lowest common tree-ancestor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77"/>
          <p:cNvCxnSpPr>
            <a:stCxn id="786" idx="2"/>
            <a:endCxn id="767" idx="0"/>
          </p:cNvCxnSpPr>
          <p:nvPr/>
        </p:nvCxnSpPr>
        <p:spPr>
          <a:xfrm flipH="1">
            <a:off x="3495775" y="1441925"/>
            <a:ext cx="744300" cy="26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8" name="Google Shape;788;p77"/>
          <p:cNvSpPr txBox="1"/>
          <p:nvPr/>
        </p:nvSpPr>
        <p:spPr>
          <a:xfrm>
            <a:off x="5266650" y="2126725"/>
            <a:ext cx="2489100" cy="35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tree-ancestor of y and child of z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9" name="Google Shape;789;p77"/>
          <p:cNvCxnSpPr>
            <a:stCxn id="788" idx="1"/>
            <a:endCxn id="769" idx="3"/>
          </p:cNvCxnSpPr>
          <p:nvPr/>
        </p:nvCxnSpPr>
        <p:spPr>
          <a:xfrm flipH="1">
            <a:off x="4868850" y="2303725"/>
            <a:ext cx="397800" cy="13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78"/>
          <p:cNvSpPr txBox="1"/>
          <p:nvPr/>
        </p:nvSpPr>
        <p:spPr>
          <a:xfrm>
            <a:off x="781050" y="426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DAG</a:t>
            </a:r>
            <a:endParaRPr sz="1100"/>
          </a:p>
        </p:txBody>
      </p:sp>
      <p:pic>
        <p:nvPicPr>
          <p:cNvPr id="795" name="Google Shape;79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78"/>
          <p:cNvSpPr/>
          <p:nvPr/>
        </p:nvSpPr>
        <p:spPr>
          <a:xfrm>
            <a:off x="3059788" y="17021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797" name="Google Shape;797;p78"/>
          <p:cNvSpPr/>
          <p:nvPr/>
        </p:nvSpPr>
        <p:spPr>
          <a:xfrm>
            <a:off x="2187988" y="229847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x’</a:t>
            </a:r>
            <a:endParaRPr/>
          </a:p>
        </p:txBody>
      </p:sp>
      <p:sp>
        <p:nvSpPr>
          <p:cNvPr id="798" name="Google Shape;798;p78"/>
          <p:cNvSpPr/>
          <p:nvPr/>
        </p:nvSpPr>
        <p:spPr>
          <a:xfrm>
            <a:off x="3997138" y="229847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 =y’</a:t>
            </a:r>
            <a:endParaRPr/>
          </a:p>
        </p:txBody>
      </p:sp>
      <p:sp>
        <p:nvSpPr>
          <p:cNvPr id="799" name="Google Shape;799;p78"/>
          <p:cNvSpPr/>
          <p:nvPr/>
        </p:nvSpPr>
        <p:spPr>
          <a:xfrm>
            <a:off x="2187988" y="30193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sp>
        <p:nvSpPr>
          <p:cNvPr id="800" name="Google Shape;800;p78"/>
          <p:cNvSpPr/>
          <p:nvPr/>
        </p:nvSpPr>
        <p:spPr>
          <a:xfrm>
            <a:off x="4944613" y="28534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78"/>
          <p:cNvSpPr/>
          <p:nvPr/>
        </p:nvSpPr>
        <p:spPr>
          <a:xfrm>
            <a:off x="3196663" y="37475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cxnSp>
        <p:nvCxnSpPr>
          <p:cNvPr id="802" name="Google Shape;802;p78"/>
          <p:cNvCxnSpPr>
            <a:stCxn id="797" idx="0"/>
            <a:endCxn id="796" idx="2"/>
          </p:cNvCxnSpPr>
          <p:nvPr/>
        </p:nvCxnSpPr>
        <p:spPr>
          <a:xfrm flipH="1" rot="10800000">
            <a:off x="2623888" y="1972675"/>
            <a:ext cx="8718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3" name="Google Shape;803;p78"/>
          <p:cNvCxnSpPr>
            <a:stCxn id="798" idx="0"/>
            <a:endCxn id="796" idx="2"/>
          </p:cNvCxnSpPr>
          <p:nvPr/>
        </p:nvCxnSpPr>
        <p:spPr>
          <a:xfrm rot="10800000">
            <a:off x="3495838" y="1972675"/>
            <a:ext cx="9372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4" name="Google Shape;804;p78"/>
          <p:cNvCxnSpPr>
            <a:stCxn id="799" idx="0"/>
            <a:endCxn id="797" idx="2"/>
          </p:cNvCxnSpPr>
          <p:nvPr/>
        </p:nvCxnSpPr>
        <p:spPr>
          <a:xfrm rot="10800000">
            <a:off x="2623888" y="2569050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5" name="Google Shape;805;p78"/>
          <p:cNvCxnSpPr>
            <a:stCxn id="801" idx="0"/>
            <a:endCxn id="799" idx="2"/>
          </p:cNvCxnSpPr>
          <p:nvPr/>
        </p:nvCxnSpPr>
        <p:spPr>
          <a:xfrm rot="10800000">
            <a:off x="2623963" y="3290050"/>
            <a:ext cx="10086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6" name="Google Shape;806;p78"/>
          <p:cNvCxnSpPr>
            <a:stCxn id="801" idx="0"/>
            <a:endCxn id="798" idx="2"/>
          </p:cNvCxnSpPr>
          <p:nvPr/>
        </p:nvCxnSpPr>
        <p:spPr>
          <a:xfrm flipH="1" rot="10800000">
            <a:off x="3632563" y="2569150"/>
            <a:ext cx="800400" cy="11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807" name="Google Shape;807;p78"/>
          <p:cNvCxnSpPr>
            <a:stCxn id="800" idx="0"/>
            <a:endCxn id="798" idx="2"/>
          </p:cNvCxnSpPr>
          <p:nvPr/>
        </p:nvCxnSpPr>
        <p:spPr>
          <a:xfrm rot="10800000">
            <a:off x="4433113" y="2569000"/>
            <a:ext cx="947400" cy="2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8" name="Google Shape;808;p78"/>
          <p:cNvCxnSpPr/>
          <p:nvPr/>
        </p:nvCxnSpPr>
        <p:spPr>
          <a:xfrm>
            <a:off x="249950" y="1349513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09" name="Google Shape;809;p78"/>
          <p:cNvSpPr txBox="1"/>
          <p:nvPr/>
        </p:nvSpPr>
        <p:spPr>
          <a:xfrm>
            <a:off x="775125" y="1149413"/>
            <a:ext cx="13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Tree relation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78"/>
          <p:cNvCxnSpPr/>
          <p:nvPr/>
        </p:nvCxnSpPr>
        <p:spPr>
          <a:xfrm>
            <a:off x="249950" y="1767213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1" name="Google Shape;811;p78"/>
          <p:cNvCxnSpPr/>
          <p:nvPr/>
        </p:nvCxnSpPr>
        <p:spPr>
          <a:xfrm>
            <a:off x="249950" y="1892538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812" name="Google Shape;812;p78"/>
          <p:cNvSpPr txBox="1"/>
          <p:nvPr/>
        </p:nvSpPr>
        <p:spPr>
          <a:xfrm>
            <a:off x="775125" y="1634888"/>
            <a:ext cx="13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Dag Relation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78"/>
          <p:cNvSpPr txBox="1"/>
          <p:nvPr/>
        </p:nvSpPr>
        <p:spPr>
          <a:xfrm>
            <a:off x="5132750" y="1692450"/>
            <a:ext cx="366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Weight of x’? Weight of y’?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78"/>
          <p:cNvSpPr txBox="1"/>
          <p:nvPr/>
        </p:nvSpPr>
        <p:spPr>
          <a:xfrm>
            <a:off x="2995525" y="1087925"/>
            <a:ext cx="2489100" cy="35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Lowest common tree-ancestor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5" name="Google Shape;815;p78"/>
          <p:cNvCxnSpPr>
            <a:stCxn id="814" idx="2"/>
            <a:endCxn id="796" idx="0"/>
          </p:cNvCxnSpPr>
          <p:nvPr/>
        </p:nvCxnSpPr>
        <p:spPr>
          <a:xfrm flipH="1">
            <a:off x="3495775" y="1441925"/>
            <a:ext cx="744300" cy="26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6" name="Google Shape;816;p78"/>
          <p:cNvSpPr txBox="1"/>
          <p:nvPr/>
        </p:nvSpPr>
        <p:spPr>
          <a:xfrm>
            <a:off x="5266650" y="2126725"/>
            <a:ext cx="2489100" cy="35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tree-ancestor of y and child of z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7" name="Google Shape;817;p78"/>
          <p:cNvCxnSpPr>
            <a:stCxn id="816" idx="1"/>
            <a:endCxn id="798" idx="3"/>
          </p:cNvCxnSpPr>
          <p:nvPr/>
        </p:nvCxnSpPr>
        <p:spPr>
          <a:xfrm flipH="1">
            <a:off x="4868850" y="2303725"/>
            <a:ext cx="397800" cy="13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8" name="Google Shape;818;p78"/>
          <p:cNvSpPr txBox="1"/>
          <p:nvPr/>
        </p:nvSpPr>
        <p:spPr>
          <a:xfrm>
            <a:off x="530800" y="4360500"/>
            <a:ext cx="446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of A w.r.t B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“number of ancestors of B that can be reached by travelling downwards through tree from A”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78"/>
          <p:cNvSpPr txBox="1"/>
          <p:nvPr/>
        </p:nvSpPr>
        <p:spPr>
          <a:xfrm>
            <a:off x="1076625" y="2249550"/>
            <a:ext cx="10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W(x’) =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78"/>
          <p:cNvSpPr txBox="1"/>
          <p:nvPr/>
        </p:nvSpPr>
        <p:spPr>
          <a:xfrm>
            <a:off x="3236163" y="2524688"/>
            <a:ext cx="10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W(y’) = 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78"/>
          <p:cNvSpPr txBox="1"/>
          <p:nvPr/>
        </p:nvSpPr>
        <p:spPr>
          <a:xfrm>
            <a:off x="5484625" y="3717775"/>
            <a:ext cx="31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W(y’) &lt; W(x’) =&gt; x is ordered before y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79"/>
          <p:cNvSpPr txBox="1"/>
          <p:nvPr/>
        </p:nvSpPr>
        <p:spPr>
          <a:xfrm>
            <a:off x="781050" y="4262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DAG</a:t>
            </a:r>
            <a:endParaRPr sz="1100"/>
          </a:p>
        </p:txBody>
      </p:sp>
      <p:pic>
        <p:nvPicPr>
          <p:cNvPr id="827" name="Google Shape;82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79"/>
          <p:cNvSpPr/>
          <p:nvPr/>
        </p:nvSpPr>
        <p:spPr>
          <a:xfrm>
            <a:off x="3629588" y="16100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829" name="Google Shape;829;p79"/>
          <p:cNvSpPr/>
          <p:nvPr/>
        </p:nvSpPr>
        <p:spPr>
          <a:xfrm>
            <a:off x="2757788" y="220642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</p:txBody>
      </p:sp>
      <p:sp>
        <p:nvSpPr>
          <p:cNvPr id="830" name="Google Shape;830;p79"/>
          <p:cNvSpPr/>
          <p:nvPr/>
        </p:nvSpPr>
        <p:spPr>
          <a:xfrm>
            <a:off x="4566938" y="2206425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</a:t>
            </a:r>
            <a:endParaRPr/>
          </a:p>
        </p:txBody>
      </p:sp>
      <p:sp>
        <p:nvSpPr>
          <p:cNvPr id="831" name="Google Shape;831;p79"/>
          <p:cNvSpPr/>
          <p:nvPr/>
        </p:nvSpPr>
        <p:spPr>
          <a:xfrm>
            <a:off x="2757788" y="29273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</p:txBody>
      </p:sp>
      <p:sp>
        <p:nvSpPr>
          <p:cNvPr id="832" name="Google Shape;832;p79"/>
          <p:cNvSpPr/>
          <p:nvPr/>
        </p:nvSpPr>
        <p:spPr>
          <a:xfrm>
            <a:off x="5514413" y="276135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t/>
            </a:r>
            <a:endParaRPr/>
          </a:p>
        </p:txBody>
      </p:sp>
      <p:sp>
        <p:nvSpPr>
          <p:cNvPr id="833" name="Google Shape;833;p79"/>
          <p:cNvSpPr/>
          <p:nvPr/>
        </p:nvSpPr>
        <p:spPr>
          <a:xfrm>
            <a:off x="3766463" y="3655500"/>
            <a:ext cx="871800" cy="2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</a:t>
            </a:r>
            <a:endParaRPr/>
          </a:p>
        </p:txBody>
      </p:sp>
      <p:cxnSp>
        <p:nvCxnSpPr>
          <p:cNvPr id="834" name="Google Shape;834;p79"/>
          <p:cNvCxnSpPr>
            <a:stCxn id="829" idx="0"/>
            <a:endCxn id="828" idx="2"/>
          </p:cNvCxnSpPr>
          <p:nvPr/>
        </p:nvCxnSpPr>
        <p:spPr>
          <a:xfrm flipH="1" rot="10800000">
            <a:off x="3193688" y="1880625"/>
            <a:ext cx="8718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5" name="Google Shape;835;p79"/>
          <p:cNvCxnSpPr>
            <a:stCxn id="830" idx="0"/>
            <a:endCxn id="828" idx="2"/>
          </p:cNvCxnSpPr>
          <p:nvPr/>
        </p:nvCxnSpPr>
        <p:spPr>
          <a:xfrm rot="10800000">
            <a:off x="4065638" y="1880625"/>
            <a:ext cx="937200" cy="32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6" name="Google Shape;836;p79"/>
          <p:cNvCxnSpPr>
            <a:stCxn id="831" idx="0"/>
            <a:endCxn id="829" idx="2"/>
          </p:cNvCxnSpPr>
          <p:nvPr/>
        </p:nvCxnSpPr>
        <p:spPr>
          <a:xfrm rot="10800000">
            <a:off x="3193688" y="2477000"/>
            <a:ext cx="0" cy="45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7" name="Google Shape;837;p79"/>
          <p:cNvCxnSpPr>
            <a:stCxn id="833" idx="0"/>
            <a:endCxn id="831" idx="2"/>
          </p:cNvCxnSpPr>
          <p:nvPr/>
        </p:nvCxnSpPr>
        <p:spPr>
          <a:xfrm rot="10800000">
            <a:off x="3193763" y="3198000"/>
            <a:ext cx="1008600" cy="45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8" name="Google Shape;838;p79"/>
          <p:cNvCxnSpPr>
            <a:stCxn id="833" idx="0"/>
            <a:endCxn id="830" idx="2"/>
          </p:cNvCxnSpPr>
          <p:nvPr/>
        </p:nvCxnSpPr>
        <p:spPr>
          <a:xfrm flipH="1" rot="10800000">
            <a:off x="4202363" y="2477100"/>
            <a:ext cx="800400" cy="117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9" name="Google Shape;839;p79"/>
          <p:cNvCxnSpPr>
            <a:stCxn id="832" idx="0"/>
            <a:endCxn id="830" idx="2"/>
          </p:cNvCxnSpPr>
          <p:nvPr/>
        </p:nvCxnSpPr>
        <p:spPr>
          <a:xfrm rot="10800000">
            <a:off x="5002913" y="2476950"/>
            <a:ext cx="947400" cy="28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0" name="Google Shape;840;p79"/>
          <p:cNvSpPr txBox="1"/>
          <p:nvPr/>
        </p:nvSpPr>
        <p:spPr>
          <a:xfrm>
            <a:off x="5768350" y="2339225"/>
            <a:ext cx="366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an ancestor of B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80"/>
          <p:cNvSpPr txBox="1"/>
          <p:nvPr/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b="1" lang="en" sz="3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Ethereum smart contracts</a:t>
            </a:r>
            <a:endParaRPr sz="1100"/>
          </a:p>
        </p:txBody>
      </p:sp>
      <p:sp>
        <p:nvSpPr>
          <p:cNvPr id="847" name="Google Shape;847;p8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/>
              <a:t>Smart contract creation: </a:t>
            </a:r>
            <a:r>
              <a:rPr lang="en" sz="1600"/>
              <a:t>A transaction with </a:t>
            </a:r>
            <a:r>
              <a:rPr lang="en" sz="1600"/>
              <a:t>recipient</a:t>
            </a:r>
            <a:r>
              <a:rPr lang="en" sz="1600"/>
              <a:t> with address 0 deploys a new smart contract </a:t>
            </a:r>
            <a:r>
              <a:rPr lang="en"/>
              <a:t> </a:t>
            </a:r>
            <a:endParaRPr/>
          </a:p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Smart Contract Execution Transaction: </a:t>
            </a:r>
            <a:r>
              <a:rPr lang="en" sz="1600"/>
              <a:t>A transaction with a smart contract address in its recipient field and code to execute a function of that contract in its data field</a:t>
            </a:r>
            <a:endParaRPr sz="1600"/>
          </a:p>
          <a:p>
            <a:pPr indent="-2667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Gas</a:t>
            </a:r>
            <a:r>
              <a:rPr lang="en" sz="1600"/>
              <a:t>: I the unit of an atomic computation, i.e ADDing two numbers costs 3 Gas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Last exercise</a:t>
            </a:r>
            <a:endParaRPr/>
          </a:p>
        </p:txBody>
      </p:sp>
      <p:pic>
        <p:nvPicPr>
          <p:cNvPr id="247" name="Google Shape;247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115453"/>
            <a:ext cx="6772275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/>
          <p:nvPr/>
        </p:nvSpPr>
        <p:spPr>
          <a:xfrm>
            <a:off x="706582" y="2992582"/>
            <a:ext cx="6930736" cy="4883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2"/>
          <p:cNvSpPr txBox="1"/>
          <p:nvPr/>
        </p:nvSpPr>
        <p:spPr>
          <a:xfrm>
            <a:off x="810491" y="3030468"/>
            <a:ext cx="82029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Idea: No matter which quorum gets accessed, exactly s nodes have to work. Therefore the sum of all loads should sum up to s (sum of access probabilities must sum to s if s always  gets accessed). To minimize the maximum element of a sum, set all elements to the average (balanced access strategy).</a:t>
            </a:r>
            <a:endParaRPr sz="1100"/>
          </a:p>
        </p:txBody>
      </p:sp>
      <p:pic>
        <p:nvPicPr>
          <p:cNvPr id="250" name="Google Shape;25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Last exercise</a:t>
            </a:r>
            <a:endParaRPr/>
          </a:p>
        </p:txBody>
      </p:sp>
      <p:pic>
        <p:nvPicPr>
          <p:cNvPr id="256" name="Google Shape;256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115453"/>
            <a:ext cx="677227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Last exercise</a:t>
            </a:r>
            <a:endParaRPr/>
          </a:p>
        </p:txBody>
      </p:sp>
      <p:pic>
        <p:nvPicPr>
          <p:cNvPr id="264" name="Google Shape;26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052513"/>
            <a:ext cx="6877050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050" y="979022"/>
            <a:ext cx="5987660" cy="326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5"/>
          <p:cNvSpPr txBox="1"/>
          <p:nvPr/>
        </p:nvSpPr>
        <p:spPr>
          <a:xfrm>
            <a:off x="295050" y="4273782"/>
            <a:ext cx="8553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arenR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-same logic can be used for a node sending a request and forwarding a request. The result will always be passed back to the last node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-results can be hashed on the way back and speed up further requests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Denial of service attacks are easier with recursive lookups since more hops are involved and the attacker can “hide” his identity to victim.</a:t>
            </a:r>
            <a:endParaRPr sz="1100"/>
          </a:p>
        </p:txBody>
      </p:sp>
      <p:sp>
        <p:nvSpPr>
          <p:cNvPr id="272" name="Google Shape;272;p45"/>
          <p:cNvSpPr txBox="1"/>
          <p:nvPr>
            <p:ph type="title"/>
          </p:nvPr>
        </p:nvSpPr>
        <p:spPr>
          <a:xfrm>
            <a:off x="628650" y="1009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Last exercise</a:t>
            </a:r>
            <a:endParaRPr/>
          </a:p>
        </p:txBody>
      </p:sp>
      <p:pic>
        <p:nvPicPr>
          <p:cNvPr id="273" name="Google Shape;27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044364"/>
            <a:ext cx="62388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6"/>
          <p:cNvSpPr txBox="1"/>
          <p:nvPr/>
        </p:nvSpPr>
        <p:spPr>
          <a:xfrm>
            <a:off x="753248" y="3878700"/>
            <a:ext cx="3729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Salted hashing is easier to compute. </a:t>
            </a:r>
            <a:endParaRPr sz="1100"/>
          </a:p>
        </p:txBody>
      </p:sp>
      <p:sp>
        <p:nvSpPr>
          <p:cNvPr id="280" name="Google Shape;280;p46"/>
          <p:cNvSpPr txBox="1"/>
          <p:nvPr>
            <p:ph type="title"/>
          </p:nvPr>
        </p:nvSpPr>
        <p:spPr>
          <a:xfrm>
            <a:off x="628650" y="1009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"/>
              <a:t>Last exercise</a:t>
            </a:r>
            <a:endParaRPr/>
          </a:p>
        </p:txBody>
      </p:sp>
      <p:pic>
        <p:nvPicPr>
          <p:cNvPr id="281" name="Google Shape;28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6675" y="0"/>
            <a:ext cx="145732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