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19" r:id="rId3"/>
    <p:sldId id="294" r:id="rId4"/>
    <p:sldId id="266" r:id="rId5"/>
    <p:sldId id="302" r:id="rId6"/>
    <p:sldId id="303" r:id="rId7"/>
    <p:sldId id="265" r:id="rId8"/>
    <p:sldId id="271" r:id="rId9"/>
    <p:sldId id="278" r:id="rId10"/>
    <p:sldId id="304" r:id="rId11"/>
    <p:sldId id="296" r:id="rId12"/>
    <p:sldId id="279" r:id="rId13"/>
    <p:sldId id="282" r:id="rId14"/>
    <p:sldId id="280" r:id="rId15"/>
    <p:sldId id="281" r:id="rId16"/>
    <p:sldId id="297" r:id="rId17"/>
    <p:sldId id="286" r:id="rId18"/>
    <p:sldId id="307" r:id="rId19"/>
    <p:sldId id="308" r:id="rId20"/>
    <p:sldId id="309" r:id="rId21"/>
    <p:sldId id="310" r:id="rId22"/>
    <p:sldId id="311" r:id="rId23"/>
    <p:sldId id="312" r:id="rId24"/>
    <p:sldId id="315" r:id="rId25"/>
    <p:sldId id="314" r:id="rId26"/>
    <p:sldId id="318" r:id="rId27"/>
    <p:sldId id="317" r:id="rId28"/>
    <p:sldId id="316" r:id="rId29"/>
    <p:sldId id="300" r:id="rId30"/>
    <p:sldId id="260" r:id="rId31"/>
    <p:sldId id="301" r:id="rId3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429" autoAdjust="0"/>
  </p:normalViewPr>
  <p:slideViewPr>
    <p:cSldViewPr>
      <p:cViewPr>
        <p:scale>
          <a:sx n="91" d="100"/>
          <a:sy n="91" d="100"/>
        </p:scale>
        <p:origin x="-157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D310E63-51F4-4330-979A-42DE3D4C7D17}" type="datetimeFigureOut">
              <a:rPr lang="de-DE" smtClean="0"/>
              <a:pPr/>
              <a:t>14.05.2010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ED2506D-BF1E-42E0-BE70-E5A29F1742E6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292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Welcome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todays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a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communicate</a:t>
            </a:r>
            <a:r>
              <a:rPr lang="de-DE" dirty="0" smtClean="0"/>
              <a:t> &amp; </a:t>
            </a:r>
            <a:r>
              <a:rPr lang="de-DE" dirty="0" err="1" smtClean="0"/>
              <a:t>compute</a:t>
            </a:r>
            <a:r>
              <a:rPr lang="de-DE" dirty="0" smtClean="0"/>
              <a:t>: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r>
              <a:rPr lang="de-DE" dirty="0" smtClean="0"/>
              <a:t> </a:t>
            </a:r>
            <a:r>
              <a:rPr lang="de-DE" dirty="0" err="1" smtClean="0"/>
              <a:t>nature</a:t>
            </a:r>
            <a:r>
              <a:rPr lang="de-DE" dirty="0" smtClean="0"/>
              <a:t> </a:t>
            </a:r>
            <a:r>
              <a:rPr lang="de-DE" dirty="0" err="1" smtClean="0"/>
              <a:t>works</a:t>
            </a:r>
            <a:r>
              <a:rPr lang="de-DE" dirty="0" smtClean="0"/>
              <a:t> on </a:t>
            </a:r>
            <a:r>
              <a:rPr lang="de-DE" dirty="0" err="1" smtClean="0"/>
              <a:t>microscopic</a:t>
            </a:r>
            <a:r>
              <a:rPr lang="de-DE" dirty="0" smtClean="0"/>
              <a:t> </a:t>
            </a:r>
            <a:r>
              <a:rPr lang="de-DE" dirty="0" err="1" smtClean="0"/>
              <a:t>scale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solve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</a:t>
            </a:r>
            <a:r>
              <a:rPr lang="de-DE" baseline="0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 in </a:t>
            </a:r>
            <a:r>
              <a:rPr lang="de-DE" dirty="0" err="1" smtClean="0"/>
              <a:t>distributed</a:t>
            </a:r>
            <a:r>
              <a:rPr lang="de-DE" dirty="0" smtClean="0"/>
              <a:t> </a:t>
            </a:r>
            <a:r>
              <a:rPr lang="de-DE" dirty="0" err="1" smtClean="0"/>
              <a:t>computing</a:t>
            </a:r>
            <a:r>
              <a:rPr lang="de-DE" dirty="0" smtClean="0"/>
              <a:t> a </a:t>
            </a:r>
            <a:r>
              <a:rPr lang="de-DE" dirty="0" err="1" smtClean="0"/>
              <a:t>lot</a:t>
            </a:r>
            <a:r>
              <a:rPr lang="de-DE" dirty="0" smtClean="0"/>
              <a:t> </a:t>
            </a:r>
            <a:r>
              <a:rPr lang="de-DE" dirty="0" err="1" smtClean="0"/>
              <a:t>cheaper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theoretically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today</a:t>
            </a:r>
            <a:r>
              <a:rPr lang="de-DE" dirty="0" smtClean="0"/>
              <a:t>.</a:t>
            </a:r>
            <a:r>
              <a:rPr lang="de-DE" baseline="0" dirty="0" smtClean="0"/>
              <a:t> I am Matthias </a:t>
            </a:r>
            <a:r>
              <a:rPr lang="de-DE" baseline="0" dirty="0" err="1" smtClean="0"/>
              <a:t>Egli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I will </a:t>
            </a:r>
            <a:r>
              <a:rPr lang="de-DE" baseline="0" dirty="0" err="1" smtClean="0"/>
              <a:t>try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was </a:t>
            </a:r>
            <a:r>
              <a:rPr lang="de-DE" baseline="0" dirty="0" err="1" smtClean="0"/>
              <a:t>discovered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field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explain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basic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quantum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theory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allows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achieve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506D-BF1E-42E0-BE70-E5A29F1742E6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45108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506D-BF1E-42E0-BE70-E5A29F1742E6}" type="slidenum">
              <a:rPr lang="de-CH" smtClean="0"/>
              <a:pPr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60665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506D-BF1E-42E0-BE70-E5A29F1742E6}" type="slidenum">
              <a:rPr lang="de-CH" smtClean="0"/>
              <a:pPr/>
              <a:t>17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5611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506D-BF1E-42E0-BE70-E5A29F1742E6}" type="slidenum">
              <a:rPr lang="de-CH" smtClean="0"/>
              <a:pPr/>
              <a:t>18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56116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506D-BF1E-42E0-BE70-E5A29F1742E6}" type="slidenum">
              <a:rPr lang="de-CH" smtClean="0"/>
              <a:pPr/>
              <a:t>19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56116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506D-BF1E-42E0-BE70-E5A29F1742E6}" type="slidenum">
              <a:rPr lang="de-CH" smtClean="0"/>
              <a:pPr/>
              <a:t>20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56116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506D-BF1E-42E0-BE70-E5A29F1742E6}" type="slidenum">
              <a:rPr lang="de-CH" smtClean="0"/>
              <a:pPr/>
              <a:t>21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56116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506D-BF1E-42E0-BE70-E5A29F1742E6}" type="slidenum">
              <a:rPr lang="de-CH" smtClean="0"/>
              <a:pPr/>
              <a:t>22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56116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506D-BF1E-42E0-BE70-E5A29F1742E6}" type="slidenum">
              <a:rPr lang="de-CH" smtClean="0"/>
              <a:pPr/>
              <a:t>23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56116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Fingerprinting</a:t>
            </a:r>
            <a:r>
              <a:rPr lang="de-DE" dirty="0" smtClean="0"/>
              <a:t>: </a:t>
            </a:r>
            <a:r>
              <a:rPr lang="de-DE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string</a:t>
            </a:r>
            <a:r>
              <a:rPr lang="de-DE" baseline="0" dirty="0" smtClean="0"/>
              <a:t>/</a:t>
            </a:r>
            <a:r>
              <a:rPr lang="de-DE" baseline="0" dirty="0" err="1" smtClean="0"/>
              <a:t>message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very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short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logarithmic</a:t>
            </a:r>
            <a:r>
              <a:rPr lang="de-DE" baseline="0" dirty="0" smtClean="0"/>
              <a:t>) Quantum Fingerprint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associated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makes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checking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Equal</a:t>
            </a:r>
            <a:r>
              <a:rPr lang="de-DE" baseline="0" dirty="0" smtClean="0"/>
              <a:t> fast. </a:t>
            </a:r>
            <a:r>
              <a:rPr lang="de-DE" baseline="0" dirty="0" err="1" smtClean="0"/>
              <a:t>Used</a:t>
            </a:r>
            <a:r>
              <a:rPr lang="de-DE" baseline="0" dirty="0" smtClean="0"/>
              <a:t> in Quantum Digital </a:t>
            </a:r>
            <a:r>
              <a:rPr lang="de-DE" baseline="0" dirty="0" err="1" smtClean="0"/>
              <a:t>Signatures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dirty="0" err="1" smtClean="0"/>
              <a:t>Coint</a:t>
            </a:r>
            <a:r>
              <a:rPr lang="de-DE" dirty="0" smtClean="0"/>
              <a:t> </a:t>
            </a:r>
            <a:r>
              <a:rPr lang="de-DE" dirty="0" err="1" smtClean="0"/>
              <a:t>Tossing</a:t>
            </a:r>
            <a:r>
              <a:rPr lang="de-DE" dirty="0" smtClean="0"/>
              <a:t>: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players</a:t>
            </a:r>
            <a:r>
              <a:rPr lang="de-DE" dirty="0" smtClean="0"/>
              <a:t> </a:t>
            </a:r>
            <a:r>
              <a:rPr lang="de-DE" dirty="0" err="1" smtClean="0"/>
              <a:t>independently</a:t>
            </a:r>
            <a:r>
              <a:rPr lang="de-DE" dirty="0" smtClean="0"/>
              <a:t> </a:t>
            </a:r>
            <a:r>
              <a:rPr lang="de-DE" dirty="0" err="1" smtClean="0"/>
              <a:t>toss</a:t>
            </a:r>
            <a:r>
              <a:rPr lang="de-DE" dirty="0" smtClean="0"/>
              <a:t> a </a:t>
            </a:r>
            <a:r>
              <a:rPr lang="de-DE" dirty="0" err="1" smtClean="0"/>
              <a:t>coin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heads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wins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player</a:t>
            </a:r>
            <a:r>
              <a:rPr lang="de-DE" baseline="0" dirty="0" smtClean="0"/>
              <a:t> lies, he </a:t>
            </a:r>
            <a:r>
              <a:rPr lang="de-DE" baseline="0" dirty="0" err="1" smtClean="0"/>
              <a:t>has</a:t>
            </a:r>
            <a:r>
              <a:rPr lang="de-DE" baseline="0" dirty="0" smtClean="0"/>
              <a:t> 25%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 prob.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win</a:t>
            </a:r>
            <a:r>
              <a:rPr lang="de-DE" baseline="0" dirty="0" smtClean="0"/>
              <a:t>. This </a:t>
            </a:r>
            <a:r>
              <a:rPr lang="de-DE" baseline="0" dirty="0" err="1" smtClean="0"/>
              <a:t>gain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arbitrary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small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quantum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computers</a:t>
            </a:r>
            <a:r>
              <a:rPr lang="de-DE" baseline="0" dirty="0" smtClean="0"/>
              <a:t>.</a:t>
            </a:r>
          </a:p>
          <a:p>
            <a:endParaRPr lang="de-DE" baseline="0" dirty="0" smtClean="0"/>
          </a:p>
          <a:p>
            <a:r>
              <a:rPr lang="de-DE" dirty="0" smtClean="0"/>
              <a:t>Leader </a:t>
            </a:r>
            <a:r>
              <a:rPr lang="de-DE" dirty="0" err="1" smtClean="0"/>
              <a:t>Election</a:t>
            </a:r>
            <a:r>
              <a:rPr lang="de-DE" dirty="0" smtClean="0"/>
              <a:t>: Can find </a:t>
            </a:r>
            <a:r>
              <a:rPr lang="de-DE" dirty="0" err="1" smtClean="0"/>
              <a:t>deterministic</a:t>
            </a:r>
            <a:r>
              <a:rPr lang="de-DE" dirty="0" smtClean="0"/>
              <a:t> </a:t>
            </a:r>
            <a:r>
              <a:rPr lang="de-DE" dirty="0" err="1" smtClean="0"/>
              <a:t>leader</a:t>
            </a:r>
            <a:r>
              <a:rPr lang="de-DE" dirty="0" smtClean="0"/>
              <a:t> in a </a:t>
            </a:r>
            <a:r>
              <a:rPr lang="de-DE" dirty="0" err="1" smtClean="0"/>
              <a:t>anonymous</a:t>
            </a:r>
            <a:r>
              <a:rPr lang="de-DE" dirty="0" smtClean="0"/>
              <a:t> </a:t>
            </a:r>
            <a:r>
              <a:rPr lang="de-DE" dirty="0" err="1" smtClean="0"/>
              <a:t>setting</a:t>
            </a:r>
            <a:r>
              <a:rPr lang="de-DE" dirty="0" smtClean="0"/>
              <a:t> in</a:t>
            </a:r>
            <a:r>
              <a:rPr lang="de-DE" baseline="0" dirty="0" smtClean="0"/>
              <a:t> finite time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506D-BF1E-42E0-BE70-E5A29F1742E6}" type="slidenum">
              <a:rPr lang="de-CH" smtClean="0"/>
              <a:pPr/>
              <a:t>29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474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In</a:t>
            </a:r>
            <a:r>
              <a:rPr lang="de-DE" baseline="0" dirty="0" smtClean="0"/>
              <a:t> 1982, Richard P Feynman </a:t>
            </a:r>
            <a:r>
              <a:rPr lang="de-DE" baseline="0" dirty="0" err="1" smtClean="0"/>
              <a:t>proposed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quantum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system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computations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he </a:t>
            </a:r>
            <a:r>
              <a:rPr lang="de-DE" baseline="0" dirty="0" err="1" smtClean="0"/>
              <a:t>wanted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quantum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mechanic</a:t>
            </a:r>
            <a:r>
              <a:rPr lang="de-DE" baseline="0" dirty="0" smtClean="0"/>
              <a:t> „Computer“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simulator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quantum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physics</a:t>
            </a:r>
            <a:r>
              <a:rPr lang="de-DE" baseline="0" dirty="0" smtClean="0"/>
              <a:t>. As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might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remember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extremly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difficult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calculate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anything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beyond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hydrogen </a:t>
            </a:r>
            <a:r>
              <a:rPr lang="de-DE" baseline="0" dirty="0" err="1" smtClean="0"/>
              <a:t>atom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quite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huge</a:t>
            </a:r>
            <a:r>
              <a:rPr lang="de-DE" baseline="0" dirty="0" smtClean="0"/>
              <a:t> „Hilbert Space“ in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computations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done</a:t>
            </a:r>
            <a:r>
              <a:rPr lang="de-DE" baseline="0" dirty="0" smtClean="0"/>
              <a:t>.</a:t>
            </a:r>
          </a:p>
          <a:p>
            <a:r>
              <a:rPr lang="de-DE" baseline="0" dirty="0" smtClean="0"/>
              <a:t>-&gt; </a:t>
            </a:r>
            <a:r>
              <a:rPr lang="de-DE" baseline="0" dirty="0" err="1" smtClean="0"/>
              <a:t>Idea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Deutsch, </a:t>
            </a:r>
            <a:r>
              <a:rPr lang="de-DE" baseline="0" dirty="0" err="1" smtClean="0"/>
              <a:t>showed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Feynmans </a:t>
            </a:r>
            <a:r>
              <a:rPr lang="de-DE" baseline="0" dirty="0" err="1" smtClean="0"/>
              <a:t>physic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simulator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general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purpose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quantum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computer</a:t>
            </a:r>
            <a:r>
              <a:rPr lang="de-DE" baseline="0" dirty="0" smtClean="0"/>
              <a:t> (1985)</a:t>
            </a:r>
          </a:p>
          <a:p>
            <a:r>
              <a:rPr lang="de-DE" baseline="0" dirty="0" smtClean="0"/>
              <a:t>-&gt; First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problems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pratical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until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came</a:t>
            </a:r>
            <a:r>
              <a:rPr lang="de-DE" baseline="0" dirty="0" smtClean="0"/>
              <a:t> in 1994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showed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famous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Algorithm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used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factorize</a:t>
            </a:r>
            <a:r>
              <a:rPr lang="de-DE" baseline="0" dirty="0" smtClean="0"/>
              <a:t> large </a:t>
            </a:r>
            <a:r>
              <a:rPr lang="de-DE" baseline="0" dirty="0" err="1" smtClean="0"/>
              <a:t>numbers</a:t>
            </a:r>
            <a:endParaRPr lang="de-DE" baseline="0" dirty="0" smtClean="0"/>
          </a:p>
          <a:p>
            <a:r>
              <a:rPr lang="de-DE" baseline="0" dirty="0" smtClean="0"/>
              <a:t>-&gt; Laterit was </a:t>
            </a:r>
            <a:r>
              <a:rPr lang="de-DE" baseline="0" dirty="0" err="1" smtClean="0"/>
              <a:t>shown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computations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faster</a:t>
            </a:r>
            <a:r>
              <a:rPr lang="de-DE" baseline="0" dirty="0" smtClean="0"/>
              <a:t>, but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need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transfer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much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informations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before</a:t>
            </a:r>
            <a:r>
              <a:rPr lang="de-DE" baseline="0" dirty="0" smtClean="0"/>
              <a:t>!</a:t>
            </a:r>
          </a:p>
          <a:p>
            <a:r>
              <a:rPr lang="de-DE" baseline="0" dirty="0" smtClean="0"/>
              <a:t>-&gt; A </a:t>
            </a:r>
            <a:r>
              <a:rPr lang="de-DE" baseline="0" dirty="0" err="1" smtClean="0"/>
              <a:t>lot</a:t>
            </a:r>
            <a:r>
              <a:rPr lang="de-DE" baseline="0" dirty="0" smtClean="0"/>
              <a:t> was </a:t>
            </a:r>
            <a:r>
              <a:rPr lang="de-DE" baseline="0" dirty="0" err="1" smtClean="0"/>
              <a:t>done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then</a:t>
            </a:r>
            <a:r>
              <a:rPr lang="de-DE" baseline="0" dirty="0" smtClean="0"/>
              <a:t>, but a </a:t>
            </a:r>
            <a:r>
              <a:rPr lang="de-DE" baseline="0" dirty="0" err="1" smtClean="0"/>
              <a:t>lot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done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who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an </a:t>
            </a:r>
            <a:r>
              <a:rPr lang="de-DE" baseline="0" dirty="0" err="1" smtClean="0"/>
              <a:t>algorithm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name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?)</a:t>
            </a:r>
          </a:p>
          <a:p>
            <a:endParaRPr lang="de-DE" baseline="0" dirty="0" smtClean="0"/>
          </a:p>
          <a:p>
            <a:r>
              <a:rPr lang="de-DE" baseline="0" dirty="0" smtClean="0"/>
              <a:t>SO </a:t>
            </a:r>
            <a:r>
              <a:rPr lang="de-DE" baseline="0" dirty="0" err="1" smtClean="0"/>
              <a:t>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think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possible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quantum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computers</a:t>
            </a:r>
            <a:r>
              <a:rPr lang="de-DE" baseline="0" dirty="0" smtClean="0"/>
              <a:t>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506D-BF1E-42E0-BE70-E5A29F1742E6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11956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Focus: Communication </a:t>
            </a:r>
            <a:r>
              <a:rPr lang="de-DE" dirty="0" err="1" smtClean="0"/>
              <a:t>Complexity</a:t>
            </a:r>
            <a:endParaRPr lang="de-DE" dirty="0" smtClean="0"/>
          </a:p>
          <a:p>
            <a:r>
              <a:rPr lang="de-DE" dirty="0" err="1" smtClean="0"/>
              <a:t>Classical</a:t>
            </a:r>
            <a:r>
              <a:rPr lang="de-DE" dirty="0" smtClean="0"/>
              <a:t>: N Bits e.g.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compare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strings</a:t>
            </a:r>
            <a:r>
              <a:rPr lang="de-DE" dirty="0" smtClean="0"/>
              <a:t>.</a:t>
            </a:r>
          </a:p>
          <a:p>
            <a:r>
              <a:rPr lang="de-DE" dirty="0" smtClean="0"/>
              <a:t>Quantum: Just Root-N </a:t>
            </a:r>
            <a:r>
              <a:rPr lang="de-DE" dirty="0" err="1" smtClean="0"/>
              <a:t>bits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check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strings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completly</a:t>
            </a:r>
            <a:r>
              <a:rPr lang="de-DE" baseline="0" dirty="0" smtClean="0"/>
              <a:t> different</a:t>
            </a:r>
          </a:p>
          <a:p>
            <a:endParaRPr lang="de-DE" baseline="0" dirty="0" smtClean="0"/>
          </a:p>
          <a:p>
            <a:r>
              <a:rPr lang="de-DE" baseline="0" dirty="0" smtClean="0"/>
              <a:t>„</a:t>
            </a:r>
            <a:r>
              <a:rPr lang="de-DE" baseline="0" dirty="0" err="1" smtClean="0"/>
              <a:t>Artifical</a:t>
            </a:r>
            <a:r>
              <a:rPr lang="de-DE" baseline="0" dirty="0" smtClean="0"/>
              <a:t>“ Problems: </a:t>
            </a:r>
            <a:r>
              <a:rPr lang="de-DE" baseline="0" dirty="0" err="1" smtClean="0"/>
              <a:t>Exponentially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less</a:t>
            </a:r>
            <a:r>
              <a:rPr lang="de-DE" baseline="0" dirty="0" smtClean="0"/>
              <a:t> Bits </a:t>
            </a:r>
            <a:r>
              <a:rPr lang="de-DE" baseline="0" dirty="0" err="1" smtClean="0"/>
              <a:t>needed</a:t>
            </a: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506D-BF1E-42E0-BE70-E5A29F1742E6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3116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Focus: Communication </a:t>
            </a:r>
            <a:r>
              <a:rPr lang="de-DE" dirty="0" err="1" smtClean="0"/>
              <a:t>Complexity</a:t>
            </a:r>
            <a:endParaRPr lang="de-DE" dirty="0" smtClean="0"/>
          </a:p>
          <a:p>
            <a:r>
              <a:rPr lang="de-DE" dirty="0" err="1" smtClean="0"/>
              <a:t>Classical</a:t>
            </a:r>
            <a:r>
              <a:rPr lang="de-DE" dirty="0" smtClean="0"/>
              <a:t>: N Bits e.g.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compare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strings</a:t>
            </a:r>
            <a:r>
              <a:rPr lang="de-DE" dirty="0" smtClean="0"/>
              <a:t>.</a:t>
            </a:r>
          </a:p>
          <a:p>
            <a:r>
              <a:rPr lang="de-DE" dirty="0" smtClean="0"/>
              <a:t>Quantum: Just Root-N </a:t>
            </a:r>
            <a:r>
              <a:rPr lang="de-DE" dirty="0" err="1" smtClean="0"/>
              <a:t>bits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check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strings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completly</a:t>
            </a:r>
            <a:r>
              <a:rPr lang="de-DE" baseline="0" dirty="0" smtClean="0"/>
              <a:t> different</a:t>
            </a:r>
          </a:p>
          <a:p>
            <a:endParaRPr lang="de-DE" baseline="0" dirty="0" smtClean="0"/>
          </a:p>
          <a:p>
            <a:r>
              <a:rPr lang="de-DE" baseline="0" dirty="0" smtClean="0"/>
              <a:t>„</a:t>
            </a:r>
            <a:r>
              <a:rPr lang="de-DE" baseline="0" dirty="0" err="1" smtClean="0"/>
              <a:t>Artifical</a:t>
            </a:r>
            <a:r>
              <a:rPr lang="de-DE" baseline="0" dirty="0" smtClean="0"/>
              <a:t>“ Problems: </a:t>
            </a:r>
            <a:r>
              <a:rPr lang="de-DE" baseline="0" dirty="0" err="1" smtClean="0"/>
              <a:t>Exponentially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less</a:t>
            </a:r>
            <a:r>
              <a:rPr lang="de-DE" baseline="0" dirty="0" smtClean="0"/>
              <a:t> Bits </a:t>
            </a:r>
            <a:r>
              <a:rPr lang="de-DE" baseline="0" dirty="0" err="1" smtClean="0"/>
              <a:t>needed</a:t>
            </a: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506D-BF1E-42E0-BE70-E5A29F1742E6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3116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Focus: Communication </a:t>
            </a:r>
            <a:r>
              <a:rPr lang="de-DE" dirty="0" err="1" smtClean="0"/>
              <a:t>Complexity</a:t>
            </a:r>
            <a:endParaRPr lang="de-DE" dirty="0" smtClean="0"/>
          </a:p>
          <a:p>
            <a:r>
              <a:rPr lang="de-DE" dirty="0" err="1" smtClean="0"/>
              <a:t>Classical</a:t>
            </a:r>
            <a:r>
              <a:rPr lang="de-DE" dirty="0" smtClean="0"/>
              <a:t>: N Bits e.g.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compare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strings</a:t>
            </a:r>
            <a:r>
              <a:rPr lang="de-DE" dirty="0" smtClean="0"/>
              <a:t>.</a:t>
            </a:r>
          </a:p>
          <a:p>
            <a:r>
              <a:rPr lang="de-DE" dirty="0" smtClean="0"/>
              <a:t>Quantum: Just Root-N </a:t>
            </a:r>
            <a:r>
              <a:rPr lang="de-DE" dirty="0" err="1" smtClean="0"/>
              <a:t>bits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check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strings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completly</a:t>
            </a:r>
            <a:r>
              <a:rPr lang="de-DE" baseline="0" dirty="0" smtClean="0"/>
              <a:t> different</a:t>
            </a:r>
          </a:p>
          <a:p>
            <a:endParaRPr lang="de-DE" baseline="0" dirty="0" smtClean="0"/>
          </a:p>
          <a:p>
            <a:r>
              <a:rPr lang="de-DE" baseline="0" dirty="0" smtClean="0"/>
              <a:t>„</a:t>
            </a:r>
            <a:r>
              <a:rPr lang="de-DE" baseline="0" dirty="0" err="1" smtClean="0"/>
              <a:t>Artifical</a:t>
            </a:r>
            <a:r>
              <a:rPr lang="de-DE" baseline="0" dirty="0" smtClean="0"/>
              <a:t>“ Problems: </a:t>
            </a:r>
            <a:r>
              <a:rPr lang="de-DE" baseline="0" dirty="0" err="1" smtClean="0"/>
              <a:t>Exponentially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less</a:t>
            </a:r>
            <a:r>
              <a:rPr lang="de-DE" baseline="0" dirty="0" smtClean="0"/>
              <a:t> Bits </a:t>
            </a:r>
            <a:r>
              <a:rPr lang="de-DE" baseline="0" dirty="0" err="1" smtClean="0"/>
              <a:t>needed</a:t>
            </a: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506D-BF1E-42E0-BE70-E5A29F1742E6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3116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Some</a:t>
            </a:r>
            <a:r>
              <a:rPr lang="de-DE" dirty="0" smtClean="0"/>
              <a:t> Problems (</a:t>
            </a:r>
            <a:r>
              <a:rPr lang="de-DE" dirty="0" err="1" smtClean="0"/>
              <a:t>classical</a:t>
            </a:r>
            <a:r>
              <a:rPr lang="de-DE" dirty="0" smtClean="0"/>
              <a:t>): 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problem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complexity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grows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exponentially</a:t>
            </a:r>
            <a:r>
              <a:rPr lang="de-DE" baseline="0" dirty="0" smtClean="0"/>
              <a:t> relative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problem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size</a:t>
            </a:r>
            <a:r>
              <a:rPr lang="de-DE" baseline="0" dirty="0" smtClean="0"/>
              <a:t>. 1 </a:t>
            </a:r>
            <a:r>
              <a:rPr lang="de-DE" baseline="0" dirty="0" err="1" smtClean="0"/>
              <a:t>bit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 = </a:t>
            </a:r>
            <a:r>
              <a:rPr lang="de-DE" baseline="0" dirty="0" err="1" smtClean="0"/>
              <a:t>much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 time </a:t>
            </a:r>
            <a:r>
              <a:rPr lang="de-DE" baseline="0" dirty="0" err="1" smtClean="0"/>
              <a:t>needed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err="1" smtClean="0"/>
              <a:t>With</a:t>
            </a:r>
            <a:r>
              <a:rPr lang="de-DE" baseline="0" dirty="0" smtClean="0"/>
              <a:t> Quantum Computers: </a:t>
            </a:r>
            <a:r>
              <a:rPr lang="de-DE" baseline="0" dirty="0" err="1" smtClean="0"/>
              <a:t>Exponential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Speedup</a:t>
            </a:r>
            <a:r>
              <a:rPr lang="de-DE" baseline="0" dirty="0" smtClean="0"/>
              <a:t>!</a:t>
            </a:r>
          </a:p>
          <a:p>
            <a:endParaRPr lang="de-DE" baseline="0" dirty="0" smtClean="0"/>
          </a:p>
          <a:p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artificial</a:t>
            </a:r>
            <a:r>
              <a:rPr lang="de-DE" baseline="0" dirty="0" smtClean="0"/>
              <a:t> Deutsch-</a:t>
            </a:r>
            <a:r>
              <a:rPr lang="de-DE" baseline="0" dirty="0" err="1" smtClean="0"/>
              <a:t>Jozsa</a:t>
            </a:r>
            <a:r>
              <a:rPr lang="de-DE" baseline="0" dirty="0" smtClean="0"/>
              <a:t> Problem: </a:t>
            </a:r>
            <a:r>
              <a:rPr lang="de-DE" baseline="0" dirty="0" err="1" smtClean="0"/>
              <a:t>Sth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needed</a:t>
            </a:r>
            <a:r>
              <a:rPr lang="de-DE" baseline="0" dirty="0" smtClean="0"/>
              <a:t> n </a:t>
            </a:r>
            <a:r>
              <a:rPr lang="de-DE" baseline="0" dirty="0" err="1" smtClean="0"/>
              <a:t>computations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!!!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506D-BF1E-42E0-BE70-E5A29F1742E6}" type="slidenum">
              <a:rPr lang="de-CH" smtClean="0"/>
              <a:pPr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3010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-&gt; </a:t>
            </a:r>
            <a:r>
              <a:rPr lang="de-DE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Algos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faster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quantum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computers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than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classical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computers</a:t>
            </a:r>
            <a:endParaRPr lang="de-DE" baseline="0" dirty="0" smtClean="0"/>
          </a:p>
          <a:p>
            <a:r>
              <a:rPr lang="de-DE" baseline="0" dirty="0" smtClean="0"/>
              <a:t>-&gt; </a:t>
            </a:r>
            <a:r>
              <a:rPr lang="de-DE" baseline="0" dirty="0" err="1" smtClean="0"/>
              <a:t>Used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Info </a:t>
            </a:r>
            <a:r>
              <a:rPr lang="de-DE" baseline="0" dirty="0" err="1" smtClean="0"/>
              <a:t>Complexity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reduced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smtClean="0"/>
              <a:t>-&gt; 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506D-BF1E-42E0-BE70-E5A29F1742E6}" type="slidenum">
              <a:rPr lang="de-CH" smtClean="0"/>
              <a:pPr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03872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-&gt; </a:t>
            </a:r>
            <a:r>
              <a:rPr lang="de-DE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Algos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faster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quantum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computers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than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classical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computers</a:t>
            </a:r>
            <a:endParaRPr lang="de-DE" baseline="0" dirty="0" smtClean="0"/>
          </a:p>
          <a:p>
            <a:r>
              <a:rPr lang="de-DE" baseline="0" dirty="0" smtClean="0"/>
              <a:t>-&gt; </a:t>
            </a:r>
            <a:r>
              <a:rPr lang="de-DE" baseline="0" dirty="0" err="1" smtClean="0"/>
              <a:t>Used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Info </a:t>
            </a:r>
            <a:r>
              <a:rPr lang="de-DE" baseline="0" dirty="0" err="1" smtClean="0"/>
              <a:t>Complexity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reduced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smtClean="0"/>
              <a:t>-&gt; 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506D-BF1E-42E0-BE70-E5A29F1742E6}" type="slidenum">
              <a:rPr lang="de-CH" smtClean="0"/>
              <a:pPr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03872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dirty="0" err="1" smtClean="0"/>
              <a:t>No</a:t>
            </a:r>
            <a:r>
              <a:rPr lang="de-CH" dirty="0" smtClean="0"/>
              <a:t> </a:t>
            </a:r>
            <a:r>
              <a:rPr lang="de-CH" dirty="0" err="1" smtClean="0"/>
              <a:t>Cloning</a:t>
            </a:r>
            <a:r>
              <a:rPr lang="de-CH" dirty="0" smtClean="0"/>
              <a:t> Theorem</a:t>
            </a:r>
          </a:p>
          <a:p>
            <a:r>
              <a:rPr lang="de-CH" dirty="0" smtClean="0"/>
              <a:t>-&gt; not an </a:t>
            </a:r>
            <a:r>
              <a:rPr lang="de-CH" dirty="0" err="1" smtClean="0"/>
              <a:t>Unitary</a:t>
            </a:r>
            <a:r>
              <a:rPr lang="de-CH" dirty="0" smtClean="0"/>
              <a:t> Operation</a:t>
            </a:r>
          </a:p>
          <a:p>
            <a:r>
              <a:rPr lang="de-CH" dirty="0" smtClean="0"/>
              <a:t>-&gt; 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possible</a:t>
            </a:r>
            <a:r>
              <a:rPr lang="de-CH" dirty="0" smtClean="0"/>
              <a:t>, </a:t>
            </a:r>
            <a:r>
              <a:rPr lang="de-CH" dirty="0" err="1" smtClean="0"/>
              <a:t>measurement</a:t>
            </a:r>
            <a:r>
              <a:rPr lang="de-CH" dirty="0" smtClean="0"/>
              <a:t> on </a:t>
            </a:r>
            <a:r>
              <a:rPr lang="de-CH" dirty="0" err="1" smtClean="0"/>
              <a:t>one</a:t>
            </a:r>
            <a:r>
              <a:rPr lang="de-CH" dirty="0" smtClean="0"/>
              <a:t> </a:t>
            </a:r>
            <a:r>
              <a:rPr lang="de-CH" dirty="0" err="1" smtClean="0"/>
              <a:t>qubit</a:t>
            </a:r>
            <a:r>
              <a:rPr lang="de-CH" dirty="0" smtClean="0"/>
              <a:t> </a:t>
            </a:r>
            <a:r>
              <a:rPr lang="de-CH" dirty="0" err="1" smtClean="0"/>
              <a:t>would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possible</a:t>
            </a:r>
            <a:r>
              <a:rPr lang="de-CH" dirty="0" smtClean="0"/>
              <a:t> </a:t>
            </a:r>
            <a:r>
              <a:rPr lang="de-CH" dirty="0" err="1" smtClean="0"/>
              <a:t>without</a:t>
            </a:r>
            <a:r>
              <a:rPr lang="de-CH" dirty="0" smtClean="0"/>
              <a:t> </a:t>
            </a:r>
            <a:r>
              <a:rPr lang="de-CH" dirty="0" err="1" smtClean="0"/>
              <a:t>collapsing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state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other</a:t>
            </a:r>
            <a:r>
              <a:rPr lang="de-CH" dirty="0" smtClean="0"/>
              <a:t> </a:t>
            </a:r>
            <a:r>
              <a:rPr lang="de-CH" dirty="0" err="1" smtClean="0"/>
              <a:t>qubit</a:t>
            </a:r>
            <a:endParaRPr lang="de-CH" dirty="0" smtClean="0"/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506D-BF1E-42E0-BE70-E5A29F1742E6}" type="slidenum">
              <a:rPr lang="de-CH" smtClean="0"/>
              <a:pPr/>
              <a:t>12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BC5E-F4E2-4788-8FC7-DF085FBD8E79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6E61-350B-4033-8497-28C8EBC35FF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BC5E-F4E2-4788-8FC7-DF085FBD8E79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6E61-350B-4033-8497-28C8EBC35FF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BC5E-F4E2-4788-8FC7-DF085FBD8E79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6E61-350B-4033-8497-28C8EBC35FF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BC5E-F4E2-4788-8FC7-DF085FBD8E79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6E61-350B-4033-8497-28C8EBC35FF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BC5E-F4E2-4788-8FC7-DF085FBD8E79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6E61-350B-4033-8497-28C8EBC35FF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BC5E-F4E2-4788-8FC7-DF085FBD8E79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6E61-350B-4033-8497-28C8EBC35FF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BC5E-F4E2-4788-8FC7-DF085FBD8E79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6E61-350B-4033-8497-28C8EBC35FF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BC5E-F4E2-4788-8FC7-DF085FBD8E79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6E61-350B-4033-8497-28C8EBC35FF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BC5E-F4E2-4788-8FC7-DF085FBD8E79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6E61-350B-4033-8497-28C8EBC35FF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BC5E-F4E2-4788-8FC7-DF085FBD8E79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6E61-350B-4033-8497-28C8EBC35FF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BC5E-F4E2-4788-8FC7-DF085FBD8E79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6E61-350B-4033-8497-28C8EBC35FF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EBC5E-F4E2-4788-8FC7-DF085FBD8E79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66E61-350B-4033-8497-28C8EBC35FF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image" Target="../media/image16.png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png"/><Relationship Id="rId9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oleObject" Target="../embeddings/oleObject13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8.wmf"/><Relationship Id="rId9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.gi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1.png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png"/><Relationship Id="rId5" Type="http://schemas.openxmlformats.org/officeDocument/2006/relationships/image" Target="../media/image1.gif"/><Relationship Id="rId4" Type="http://schemas.openxmlformats.org/officeDocument/2006/relationships/image" Target="../media/image2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.png"/><Relationship Id="rId5" Type="http://schemas.openxmlformats.org/officeDocument/2006/relationships/image" Target="../media/image1.gif"/><Relationship Id="rId4" Type="http://schemas.openxmlformats.org/officeDocument/2006/relationships/image" Target="../media/image23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.png"/><Relationship Id="rId5" Type="http://schemas.openxmlformats.org/officeDocument/2006/relationships/image" Target="../media/image1.gif"/><Relationship Id="rId4" Type="http://schemas.openxmlformats.org/officeDocument/2006/relationships/image" Target="../media/image25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ory.caltech.edu/people/preskill/ph229/notes/chap1.pdf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Quantum Computing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/>
          <a:p>
            <a:r>
              <a:rPr lang="en-US" dirty="0" smtClean="0"/>
              <a:t>Using the most precise description of our world to solve some of the hardest problems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304800" y="5992921"/>
            <a:ext cx="868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err="1"/>
              <a:t>b</a:t>
            </a:r>
            <a:r>
              <a:rPr lang="de-DE" dirty="0" err="1" smtClean="0"/>
              <a:t>y</a:t>
            </a:r>
            <a:r>
              <a:rPr lang="de-DE" dirty="0" smtClean="0"/>
              <a:t> Matthias </a:t>
            </a:r>
            <a:r>
              <a:rPr lang="de-DE" dirty="0" err="1" smtClean="0"/>
              <a:t>Egli</a:t>
            </a:r>
            <a:endParaRPr lang="de-DE" dirty="0" smtClean="0"/>
          </a:p>
          <a:p>
            <a:pPr algn="r"/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Based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on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paper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„Distributed Quantum Computing“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by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Harry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Buhrman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and Hein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Röhrig</a:t>
            </a:r>
            <a:endParaRPr lang="de-CH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0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1066800" y="8382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dirty="0" smtClean="0"/>
              <a:t>Deutsch-</a:t>
            </a:r>
            <a:r>
              <a:rPr lang="de-CH" sz="5400" dirty="0" err="1" smtClean="0"/>
              <a:t>Josza</a:t>
            </a:r>
            <a:r>
              <a:rPr lang="de-CH" sz="5400" dirty="0" smtClean="0"/>
              <a:t> </a:t>
            </a:r>
            <a:r>
              <a:rPr lang="de-CH" sz="5400" dirty="0" err="1" smtClean="0"/>
              <a:t>Algorithm</a:t>
            </a:r>
            <a:endParaRPr lang="de-CH" sz="5400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979803"/>
              </p:ext>
            </p:extLst>
          </p:nvPr>
        </p:nvGraphicFramePr>
        <p:xfrm>
          <a:off x="457200" y="2819400"/>
          <a:ext cx="7924800" cy="11125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4360"/>
                <a:gridCol w="2179320"/>
                <a:gridCol w="2575560"/>
                <a:gridCol w="257556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Classcial</a:t>
                      </a:r>
                      <a:r>
                        <a:rPr lang="de-DE" dirty="0" smtClean="0"/>
                        <a:t> Computer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Classical</a:t>
                      </a:r>
                      <a:r>
                        <a:rPr lang="de-DE" dirty="0" smtClean="0"/>
                        <a:t>  </a:t>
                      </a:r>
                      <a:r>
                        <a:rPr lang="de-DE" dirty="0" err="1" smtClean="0"/>
                        <a:t>randomized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Quantum Computer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Log(n)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159986"/>
      </p:ext>
    </p:extLst>
  </p:cSld>
  <p:clrMapOvr>
    <a:masterClrMapping/>
  </p:clrMapOvr>
  <p:timing>
    <p:tnLst>
      <p:par>
        <p:cTn xmlns:p14="http://schemas.microsoft.com/office/powerpoint/2010/main" id="1" dur="0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Communication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0653971"/>
      </p:ext>
    </p:extLst>
  </p:cSld>
  <p:clrMapOvr>
    <a:masterClrMapping/>
  </p:clrMapOvr>
  <p:timing>
    <p:tnLst>
      <p:par>
        <p:cTn xmlns:p14="http://schemas.microsoft.com/office/powerpoint/2010/main" id="1" dur="0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feil nach rechts 11"/>
          <p:cNvSpPr/>
          <p:nvPr/>
        </p:nvSpPr>
        <p:spPr>
          <a:xfrm>
            <a:off x="3886200" y="2895600"/>
            <a:ext cx="1828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Textfeld 12"/>
          <p:cNvSpPr txBox="1"/>
          <p:nvPr/>
        </p:nvSpPr>
        <p:spPr>
          <a:xfrm>
            <a:off x="4343400" y="34290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err="1" smtClean="0"/>
              <a:t>Qubit</a:t>
            </a:r>
            <a:endParaRPr lang="de-CH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3683"/>
              </p:ext>
            </p:extLst>
          </p:nvPr>
        </p:nvGraphicFramePr>
        <p:xfrm>
          <a:off x="3966475" y="3825002"/>
          <a:ext cx="1467505" cy="53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6" name="Formel" r:id="rId4" imgW="698400" imgH="253800" progId="Equation.3">
                  <p:embed/>
                </p:oleObj>
              </mc:Choice>
              <mc:Fallback>
                <p:oleObj name="Formel" r:id="rId4" imgW="6984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66475" y="3825002"/>
                        <a:ext cx="1467505" cy="533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Communication</a:t>
            </a:r>
            <a:endParaRPr lang="de-CH" dirty="0"/>
          </a:p>
        </p:txBody>
      </p:sp>
      <p:grpSp>
        <p:nvGrpSpPr>
          <p:cNvPr id="18" name="Gruppieren 17"/>
          <p:cNvGrpSpPr/>
          <p:nvPr/>
        </p:nvGrpSpPr>
        <p:grpSpPr>
          <a:xfrm>
            <a:off x="1288726" y="1730033"/>
            <a:ext cx="6709847" cy="2447250"/>
            <a:chOff x="1288726" y="1730033"/>
            <a:chExt cx="6709847" cy="2447250"/>
          </a:xfrm>
        </p:grpSpPr>
        <p:grpSp>
          <p:nvGrpSpPr>
            <p:cNvPr id="3" name="Gruppieren 2"/>
            <p:cNvGrpSpPr/>
            <p:nvPr/>
          </p:nvGrpSpPr>
          <p:grpSpPr>
            <a:xfrm>
              <a:off x="1288726" y="1730033"/>
              <a:ext cx="6544577" cy="2447250"/>
              <a:chOff x="1012616" y="3906799"/>
              <a:chExt cx="6544577" cy="2447250"/>
            </a:xfrm>
          </p:grpSpPr>
          <p:pic>
            <p:nvPicPr>
              <p:cNvPr id="8" name="Bild 248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2616" y="3906799"/>
                <a:ext cx="1022550" cy="7669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" name="Bild 245" descr="C:\Users\Guest\Documents\Downloads\spiel-figur_blau.gi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65182" y="4697255"/>
                <a:ext cx="692011" cy="12874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"/>
                    </a:solidFill>
                  </a14:hiddenFill>
                </a:ext>
              </a:extLst>
            </p:spPr>
          </p:pic>
          <p:pic>
            <p:nvPicPr>
              <p:cNvPr id="11" name="Bild 246" descr="C:\Users\Guest\Documents\Downloads\spiel-figur_rot.gi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8529" y="4716305"/>
                <a:ext cx="643719" cy="1268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"/>
                    </a:solidFill>
                  </a14:hiddenFill>
                </a:ext>
              </a:extLst>
            </p:spPr>
          </p:pic>
          <p:sp>
            <p:nvSpPr>
              <p:cNvPr id="14" name="Textfeld 13"/>
              <p:cNvSpPr txBox="1"/>
              <p:nvPr/>
            </p:nvSpPr>
            <p:spPr>
              <a:xfrm>
                <a:off x="1205535" y="5984717"/>
                <a:ext cx="636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CH" dirty="0" smtClean="0"/>
                  <a:t>Alice</a:t>
                </a:r>
                <a:endParaRPr lang="de-CH" dirty="0"/>
              </a:p>
            </p:txBody>
          </p:sp>
          <p:sp>
            <p:nvSpPr>
              <p:cNvPr id="15" name="Textfeld 14"/>
              <p:cNvSpPr txBox="1"/>
              <p:nvPr/>
            </p:nvSpPr>
            <p:spPr>
              <a:xfrm>
                <a:off x="6934510" y="5984717"/>
                <a:ext cx="553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CH" dirty="0" smtClean="0"/>
                  <a:t>Bob</a:t>
                </a:r>
                <a:endParaRPr lang="de-CH" dirty="0"/>
              </a:p>
            </p:txBody>
          </p:sp>
        </p:grpSp>
        <p:pic>
          <p:nvPicPr>
            <p:cNvPr id="17" name="Bild 24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6023" y="1730033"/>
              <a:ext cx="1022550" cy="766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0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6096000"/>
            <a:ext cx="78486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de-CH" sz="2000" b="1" dirty="0" smtClean="0"/>
              <a:t>Communication </a:t>
            </a:r>
            <a:r>
              <a:rPr lang="de-CH" sz="2000" b="1" dirty="0" err="1" smtClean="0"/>
              <a:t>Types</a:t>
            </a:r>
            <a:endParaRPr lang="de-CH" sz="20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2514600" y="2590800"/>
            <a:ext cx="4952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dirty="0" err="1" smtClean="0"/>
              <a:t>Entanglement</a:t>
            </a:r>
            <a:endParaRPr lang="de-CH" sz="5400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810000" y="3505200"/>
          <a:ext cx="17526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4" name="Formel" r:id="rId4" imgW="850680" imgH="253800" progId="Equation.3">
                  <p:embed/>
                </p:oleObj>
              </mc:Choice>
              <mc:Fallback>
                <p:oleObj name="Formel" r:id="rId4" imgW="850680" imgH="253800" progId="Equation.3">
                  <p:embed/>
                  <p:pic>
                    <p:nvPicPr>
                      <p:cNvPr id="0" name="Bild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05200"/>
                        <a:ext cx="1752600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4114800"/>
            <a:ext cx="9525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Communication</a:t>
            </a:r>
            <a:endParaRPr lang="de-CH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0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595459"/>
            <a:ext cx="981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3341" y="4548162"/>
            <a:ext cx="1095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feil nach rechts 11"/>
          <p:cNvSpPr/>
          <p:nvPr/>
        </p:nvSpPr>
        <p:spPr>
          <a:xfrm>
            <a:off x="2895600" y="3276600"/>
            <a:ext cx="3276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Textfeld 12"/>
          <p:cNvSpPr txBox="1"/>
          <p:nvPr/>
        </p:nvSpPr>
        <p:spPr>
          <a:xfrm>
            <a:off x="3126594" y="3810000"/>
            <a:ext cx="2732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err="1" smtClean="0"/>
              <a:t>Classical</a:t>
            </a:r>
            <a:r>
              <a:rPr lang="de-CH" dirty="0" smtClean="0"/>
              <a:t> </a:t>
            </a:r>
            <a:r>
              <a:rPr lang="de-CH" dirty="0" err="1" smtClean="0"/>
              <a:t>bits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EPR Pairs</a:t>
            </a:r>
            <a:endParaRPr lang="de-CH" dirty="0"/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260457"/>
              </p:ext>
            </p:extLst>
          </p:nvPr>
        </p:nvGraphicFramePr>
        <p:xfrm>
          <a:off x="3959305" y="4179332"/>
          <a:ext cx="1066800" cy="645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6" name="Formel" r:id="rId5" imgW="304560" imgH="215640" progId="Equation.3">
                  <p:embed/>
                </p:oleObj>
              </mc:Choice>
              <mc:Fallback>
                <p:oleObj name="Formel" r:id="rId5" imgW="304560" imgH="215640" progId="Equation.3">
                  <p:embed/>
                  <p:pic>
                    <p:nvPicPr>
                      <p:cNvPr id="0" name="Bild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9305" y="4179332"/>
                        <a:ext cx="1066800" cy="6454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Communication</a:t>
            </a:r>
            <a:endParaRPr lang="de-CH" dirty="0"/>
          </a:p>
        </p:txBody>
      </p:sp>
      <p:grpSp>
        <p:nvGrpSpPr>
          <p:cNvPr id="21" name="Gruppieren 20"/>
          <p:cNvGrpSpPr/>
          <p:nvPr/>
        </p:nvGrpSpPr>
        <p:grpSpPr>
          <a:xfrm>
            <a:off x="1143270" y="1882666"/>
            <a:ext cx="6709847" cy="2447250"/>
            <a:chOff x="1288726" y="1730033"/>
            <a:chExt cx="6709847" cy="2447250"/>
          </a:xfrm>
        </p:grpSpPr>
        <p:grpSp>
          <p:nvGrpSpPr>
            <p:cNvPr id="22" name="Gruppieren 21"/>
            <p:cNvGrpSpPr/>
            <p:nvPr/>
          </p:nvGrpSpPr>
          <p:grpSpPr>
            <a:xfrm>
              <a:off x="1288726" y="1730033"/>
              <a:ext cx="6544577" cy="2447250"/>
              <a:chOff x="1012616" y="3906799"/>
              <a:chExt cx="6544577" cy="2447250"/>
            </a:xfrm>
          </p:grpSpPr>
          <p:pic>
            <p:nvPicPr>
              <p:cNvPr id="24" name="Bild 248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2616" y="3906799"/>
                <a:ext cx="1022550" cy="7669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Bild 245" descr="C:\Users\Guest\Documents\Downloads\spiel-figur_blau.gi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65182" y="4697255"/>
                <a:ext cx="692011" cy="12874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"/>
                    </a:solidFill>
                  </a14:hiddenFill>
                </a:ext>
              </a:extLst>
            </p:spPr>
          </p:pic>
          <p:pic>
            <p:nvPicPr>
              <p:cNvPr id="26" name="Bild 246" descr="C:\Users\Guest\Documents\Downloads\spiel-figur_rot.gif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8529" y="4716305"/>
                <a:ext cx="643719" cy="1268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"/>
                    </a:solidFill>
                  </a14:hiddenFill>
                </a:ext>
              </a:extLst>
            </p:spPr>
          </p:pic>
          <p:sp>
            <p:nvSpPr>
              <p:cNvPr id="27" name="Textfeld 26"/>
              <p:cNvSpPr txBox="1"/>
              <p:nvPr/>
            </p:nvSpPr>
            <p:spPr>
              <a:xfrm>
                <a:off x="1205535" y="5984717"/>
                <a:ext cx="636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CH" dirty="0" smtClean="0"/>
                  <a:t>Alice</a:t>
                </a:r>
                <a:endParaRPr lang="de-CH" dirty="0"/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6934510" y="5984717"/>
                <a:ext cx="553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CH" dirty="0" smtClean="0"/>
                  <a:t>Bob</a:t>
                </a:r>
                <a:endParaRPr lang="de-CH" dirty="0"/>
              </a:p>
            </p:txBody>
          </p:sp>
        </p:grpSp>
        <p:pic>
          <p:nvPicPr>
            <p:cNvPr id="23" name="Bild 24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6023" y="1730033"/>
              <a:ext cx="1022550" cy="766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0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6096000"/>
            <a:ext cx="78486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2000" b="1" dirty="0" smtClean="0">
                <a:latin typeface="+mj-lt"/>
                <a:ea typeface="+mj-ea"/>
                <a:cs typeface="+mj-cs"/>
              </a:rPr>
              <a:t>Communication </a:t>
            </a:r>
            <a:r>
              <a:rPr lang="de-CH" sz="2000" b="1" dirty="0" err="1" smtClean="0">
                <a:latin typeface="+mj-lt"/>
                <a:ea typeface="+mj-ea"/>
                <a:cs typeface="+mj-cs"/>
              </a:rPr>
              <a:t>Types</a:t>
            </a:r>
            <a:endParaRPr kumimoji="0" lang="de-C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Pfeil nach rechts 11"/>
          <p:cNvSpPr/>
          <p:nvPr/>
        </p:nvSpPr>
        <p:spPr>
          <a:xfrm>
            <a:off x="2743200" y="3176609"/>
            <a:ext cx="3429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Textfeld 12"/>
          <p:cNvSpPr txBox="1"/>
          <p:nvPr/>
        </p:nvSpPr>
        <p:spPr>
          <a:xfrm>
            <a:off x="2971800" y="3710009"/>
            <a:ext cx="2777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err="1" smtClean="0"/>
              <a:t>Qubit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shared</a:t>
            </a:r>
            <a:r>
              <a:rPr lang="de-CH" dirty="0" smtClean="0"/>
              <a:t> EPR Pairs</a:t>
            </a:r>
            <a:endParaRPr lang="de-CH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654783"/>
              </p:ext>
            </p:extLst>
          </p:nvPr>
        </p:nvGraphicFramePr>
        <p:xfrm>
          <a:off x="3662363" y="4105297"/>
          <a:ext cx="146685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4" name="Formel" r:id="rId3" imgW="698400" imgH="253800" progId="Equation.3">
                  <p:embed/>
                </p:oleObj>
              </mc:Choice>
              <mc:Fallback>
                <p:oleObj name="Formel" r:id="rId3" imgW="698400" imgH="253800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363" y="4105297"/>
                        <a:ext cx="1466850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 mc:Ignorable="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Communication</a:t>
            </a:r>
            <a:endParaRPr lang="de-CH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4595459"/>
            <a:ext cx="981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3341" y="4548162"/>
            <a:ext cx="1095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Gruppieren 23"/>
          <p:cNvGrpSpPr/>
          <p:nvPr/>
        </p:nvGrpSpPr>
        <p:grpSpPr>
          <a:xfrm>
            <a:off x="1143270" y="1882666"/>
            <a:ext cx="6709847" cy="2447250"/>
            <a:chOff x="1288726" y="1730033"/>
            <a:chExt cx="6709847" cy="2447250"/>
          </a:xfrm>
        </p:grpSpPr>
        <p:grpSp>
          <p:nvGrpSpPr>
            <p:cNvPr id="25" name="Gruppieren 24"/>
            <p:cNvGrpSpPr/>
            <p:nvPr/>
          </p:nvGrpSpPr>
          <p:grpSpPr>
            <a:xfrm>
              <a:off x="1288726" y="1730033"/>
              <a:ext cx="6544577" cy="2447250"/>
              <a:chOff x="1012616" y="3906799"/>
              <a:chExt cx="6544577" cy="2447250"/>
            </a:xfrm>
          </p:grpSpPr>
          <p:pic>
            <p:nvPicPr>
              <p:cNvPr id="27" name="Bild 248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2616" y="3906799"/>
                <a:ext cx="1022550" cy="7669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8" name="Bild 245" descr="C:\Users\Guest\Documents\Downloads\spiel-figur_blau.gi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65182" y="4697255"/>
                <a:ext cx="692011" cy="12874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"/>
                    </a:solidFill>
                  </a14:hiddenFill>
                </a:ext>
              </a:extLst>
            </p:spPr>
          </p:pic>
          <p:pic>
            <p:nvPicPr>
              <p:cNvPr id="29" name="Bild 246" descr="C:\Users\Guest\Documents\Downloads\spiel-figur_rot.gif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8529" y="4716305"/>
                <a:ext cx="643719" cy="1268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"/>
                    </a:solidFill>
                  </a14:hiddenFill>
                </a:ext>
              </a:extLst>
            </p:spPr>
          </p:pic>
          <p:sp>
            <p:nvSpPr>
              <p:cNvPr id="30" name="Textfeld 29"/>
              <p:cNvSpPr txBox="1"/>
              <p:nvPr/>
            </p:nvSpPr>
            <p:spPr>
              <a:xfrm>
                <a:off x="1205535" y="5984717"/>
                <a:ext cx="636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CH" dirty="0" smtClean="0"/>
                  <a:t>Alice</a:t>
                </a:r>
                <a:endParaRPr lang="de-CH" dirty="0"/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6934510" y="5984717"/>
                <a:ext cx="553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CH" dirty="0" smtClean="0"/>
                  <a:t>Bob</a:t>
                </a:r>
                <a:endParaRPr lang="de-CH" dirty="0"/>
              </a:p>
            </p:txBody>
          </p:sp>
        </p:grpSp>
        <p:pic>
          <p:nvPicPr>
            <p:cNvPr id="26" name="Bild 24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6023" y="1730033"/>
              <a:ext cx="1022550" cy="766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0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Deutsch-</a:t>
            </a:r>
            <a:r>
              <a:rPr lang="de-DE" dirty="0" err="1" smtClean="0"/>
              <a:t>Jozsa</a:t>
            </a:r>
            <a:r>
              <a:rPr lang="de-DE" dirty="0" smtClean="0"/>
              <a:t> Communication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8147984"/>
      </p:ext>
    </p:extLst>
  </p:cSld>
  <p:clrMapOvr>
    <a:masterClrMapping/>
  </p:clrMapOvr>
  <p:timing>
    <p:tnLst>
      <p:par>
        <p:cTn xmlns:p14="http://schemas.microsoft.com/office/powerpoint/2010/main" id="1" dur="0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6096000"/>
            <a:ext cx="78486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2000" b="1" dirty="0" smtClean="0">
                <a:latin typeface="+mj-lt"/>
                <a:ea typeface="+mj-ea"/>
                <a:cs typeface="+mj-cs"/>
              </a:rPr>
              <a:t>Deutsch-</a:t>
            </a:r>
            <a:r>
              <a:rPr lang="de-CH" sz="2000" b="1" dirty="0" err="1" smtClean="0">
                <a:latin typeface="+mj-lt"/>
                <a:ea typeface="+mj-ea"/>
                <a:cs typeface="+mj-cs"/>
              </a:rPr>
              <a:t>Josza</a:t>
            </a:r>
            <a:r>
              <a:rPr lang="de-CH" sz="2000" b="1" dirty="0" smtClean="0">
                <a:latin typeface="+mj-lt"/>
                <a:ea typeface="+mj-ea"/>
                <a:cs typeface="+mj-cs"/>
              </a:rPr>
              <a:t> Communication</a:t>
            </a:r>
            <a:endParaRPr kumimoji="0" lang="de-C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324600" y="4109545"/>
            <a:ext cx="2474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Y</a:t>
            </a:r>
            <a:r>
              <a:rPr lang="de-CH" sz="3600" dirty="0" smtClean="0"/>
              <a:t>: 00101100</a:t>
            </a:r>
            <a:endParaRPr lang="de-CH" sz="3600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1485407" y="1921789"/>
            <a:ext cx="6358664" cy="1656794"/>
            <a:chOff x="1198529" y="4697255"/>
            <a:chExt cx="6358664" cy="1656794"/>
          </a:xfrm>
        </p:grpSpPr>
        <p:pic>
          <p:nvPicPr>
            <p:cNvPr id="27" name="Bild 245" descr="C:\Users\Guest\Documents\Downloads\spiel-figur_blau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5182" y="4697255"/>
              <a:ext cx="692011" cy="1287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pic>
          <p:nvPicPr>
            <p:cNvPr id="28" name="Bild 246" descr="C:\Users\Guest\Documents\Downloads\spiel-figur_rot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8529" y="4716305"/>
              <a:ext cx="643719" cy="1268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sp>
          <p:nvSpPr>
            <p:cNvPr id="29" name="Textfeld 28"/>
            <p:cNvSpPr txBox="1"/>
            <p:nvPr/>
          </p:nvSpPr>
          <p:spPr>
            <a:xfrm>
              <a:off x="1205535" y="5984717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 smtClean="0"/>
                <a:t>Alice</a:t>
              </a:r>
              <a:endParaRPr lang="de-CH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6934510" y="5984717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 smtClean="0"/>
                <a:t>Bob</a:t>
              </a:r>
              <a:endParaRPr lang="de-CH" dirty="0"/>
            </a:p>
          </p:txBody>
        </p:sp>
      </p:grpSp>
      <p:sp>
        <p:nvSpPr>
          <p:cNvPr id="31" name="Textfeld 30"/>
          <p:cNvSpPr txBox="1"/>
          <p:nvPr/>
        </p:nvSpPr>
        <p:spPr>
          <a:xfrm>
            <a:off x="549045" y="4109544"/>
            <a:ext cx="25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X: 00101100</a:t>
            </a:r>
            <a:endParaRPr lang="de-CH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0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6096000"/>
            <a:ext cx="78486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2000" b="1" dirty="0" smtClean="0">
                <a:latin typeface="+mj-lt"/>
                <a:ea typeface="+mj-ea"/>
                <a:cs typeface="+mj-cs"/>
              </a:rPr>
              <a:t>Deutsch-</a:t>
            </a:r>
            <a:r>
              <a:rPr lang="de-CH" sz="2000" b="1" dirty="0" err="1" smtClean="0">
                <a:latin typeface="+mj-lt"/>
                <a:ea typeface="+mj-ea"/>
                <a:cs typeface="+mj-cs"/>
              </a:rPr>
              <a:t>Josza</a:t>
            </a:r>
            <a:r>
              <a:rPr lang="de-CH" sz="2000" b="1" dirty="0" smtClean="0">
                <a:latin typeface="+mj-lt"/>
                <a:ea typeface="+mj-ea"/>
                <a:cs typeface="+mj-cs"/>
              </a:rPr>
              <a:t> Communication</a:t>
            </a:r>
            <a:endParaRPr kumimoji="0" lang="de-C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4" name="Gruppieren 23"/>
          <p:cNvGrpSpPr/>
          <p:nvPr/>
        </p:nvGrpSpPr>
        <p:grpSpPr>
          <a:xfrm>
            <a:off x="1485407" y="1921789"/>
            <a:ext cx="6358664" cy="1656794"/>
            <a:chOff x="1198529" y="4697255"/>
            <a:chExt cx="6358664" cy="1656794"/>
          </a:xfrm>
        </p:grpSpPr>
        <p:pic>
          <p:nvPicPr>
            <p:cNvPr id="27" name="Bild 245" descr="C:\Users\Guest\Documents\Downloads\spiel-figur_blau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5182" y="4697255"/>
              <a:ext cx="692011" cy="1287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pic>
          <p:nvPicPr>
            <p:cNvPr id="28" name="Bild 246" descr="C:\Users\Guest\Documents\Downloads\spiel-figur_rot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8529" y="4716305"/>
              <a:ext cx="643719" cy="1268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sp>
          <p:nvSpPr>
            <p:cNvPr id="29" name="Textfeld 28"/>
            <p:cNvSpPr txBox="1"/>
            <p:nvPr/>
          </p:nvSpPr>
          <p:spPr>
            <a:xfrm>
              <a:off x="1205535" y="5984717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 smtClean="0"/>
                <a:t>Alice</a:t>
              </a:r>
              <a:endParaRPr lang="de-CH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6934510" y="5984717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 smtClean="0"/>
                <a:t>Bob</a:t>
              </a:r>
              <a:endParaRPr lang="de-CH" dirty="0"/>
            </a:p>
          </p:txBody>
        </p:sp>
      </p:grpSp>
      <p:sp>
        <p:nvSpPr>
          <p:cNvPr id="12" name="Textfeld 11"/>
          <p:cNvSpPr txBox="1"/>
          <p:nvPr/>
        </p:nvSpPr>
        <p:spPr>
          <a:xfrm>
            <a:off x="3657600" y="3878711"/>
            <a:ext cx="24224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6600" dirty="0"/>
              <a:t>X</a:t>
            </a:r>
            <a:r>
              <a:rPr lang="de-CH" sz="6600" dirty="0" smtClean="0"/>
              <a:t> = Y ?</a:t>
            </a:r>
            <a:endParaRPr lang="de-CH" sz="6600" dirty="0"/>
          </a:p>
        </p:txBody>
      </p:sp>
      <p:sp>
        <p:nvSpPr>
          <p:cNvPr id="13" name="Textfeld 12"/>
          <p:cNvSpPr txBox="1"/>
          <p:nvPr/>
        </p:nvSpPr>
        <p:spPr>
          <a:xfrm>
            <a:off x="6324600" y="4109545"/>
            <a:ext cx="2474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Y</a:t>
            </a:r>
            <a:r>
              <a:rPr lang="de-CH" sz="3600" dirty="0" smtClean="0"/>
              <a:t>: 00101100</a:t>
            </a:r>
            <a:endParaRPr lang="de-CH" sz="3600" dirty="0"/>
          </a:p>
        </p:txBody>
      </p:sp>
      <p:sp>
        <p:nvSpPr>
          <p:cNvPr id="14" name="Textfeld 13"/>
          <p:cNvSpPr txBox="1"/>
          <p:nvPr/>
        </p:nvSpPr>
        <p:spPr>
          <a:xfrm>
            <a:off x="549045" y="4109544"/>
            <a:ext cx="25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X: 00101100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781652037"/>
      </p:ext>
    </p:extLst>
  </p:cSld>
  <p:clrMapOvr>
    <a:masterClrMapping/>
  </p:clrMapOvr>
  <p:timing>
    <p:tnLst>
      <p:par>
        <p:cTn xmlns:p14="http://schemas.microsoft.com/office/powerpoint/2010/main" id="1" dur="0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6096000"/>
            <a:ext cx="78486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2000" b="1" dirty="0" smtClean="0">
                <a:latin typeface="+mj-lt"/>
                <a:ea typeface="+mj-ea"/>
                <a:cs typeface="+mj-cs"/>
              </a:rPr>
              <a:t>Deutsch-</a:t>
            </a:r>
            <a:r>
              <a:rPr lang="de-CH" sz="2000" b="1" dirty="0" err="1" smtClean="0">
                <a:latin typeface="+mj-lt"/>
                <a:ea typeface="+mj-ea"/>
                <a:cs typeface="+mj-cs"/>
              </a:rPr>
              <a:t>Josza</a:t>
            </a:r>
            <a:r>
              <a:rPr lang="de-CH" sz="2000" b="1" dirty="0" smtClean="0">
                <a:latin typeface="+mj-lt"/>
                <a:ea typeface="+mj-ea"/>
                <a:cs typeface="+mj-cs"/>
              </a:rPr>
              <a:t> Communication</a:t>
            </a:r>
            <a:endParaRPr kumimoji="0" lang="de-C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832531" y="4114800"/>
            <a:ext cx="133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Y</a:t>
            </a:r>
            <a:r>
              <a:rPr lang="de-CH" dirty="0" smtClean="0"/>
              <a:t>: 00101100</a:t>
            </a:r>
            <a:endParaRPr lang="de-CH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1485407" y="1921789"/>
            <a:ext cx="6358664" cy="1656794"/>
            <a:chOff x="1198529" y="4697255"/>
            <a:chExt cx="6358664" cy="1656794"/>
          </a:xfrm>
        </p:grpSpPr>
        <p:pic>
          <p:nvPicPr>
            <p:cNvPr id="27" name="Bild 245" descr="C:\Users\Guest\Documents\Downloads\spiel-figur_blau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5182" y="4697255"/>
              <a:ext cx="692011" cy="1287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pic>
          <p:nvPicPr>
            <p:cNvPr id="28" name="Bild 246" descr="C:\Users\Guest\Documents\Downloads\spiel-figur_rot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8529" y="4716305"/>
              <a:ext cx="643719" cy="1268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sp>
          <p:nvSpPr>
            <p:cNvPr id="29" name="Textfeld 28"/>
            <p:cNvSpPr txBox="1"/>
            <p:nvPr/>
          </p:nvSpPr>
          <p:spPr>
            <a:xfrm>
              <a:off x="1205535" y="5984717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 smtClean="0"/>
                <a:t>Alice</a:t>
              </a:r>
              <a:endParaRPr lang="de-CH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6934510" y="5984717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 smtClean="0"/>
                <a:t>Bob</a:t>
              </a:r>
              <a:endParaRPr lang="de-CH" dirty="0"/>
            </a:p>
          </p:txBody>
        </p:sp>
      </p:grpSp>
      <p:sp>
        <p:nvSpPr>
          <p:cNvPr id="31" name="Textfeld 30"/>
          <p:cNvSpPr txBox="1"/>
          <p:nvPr/>
        </p:nvSpPr>
        <p:spPr>
          <a:xfrm>
            <a:off x="1145234" y="4114800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X: 00101100</a:t>
            </a:r>
            <a:endParaRPr lang="de-CH" dirty="0"/>
          </a:p>
        </p:txBody>
      </p:sp>
      <p:sp>
        <p:nvSpPr>
          <p:cNvPr id="12" name="Textfeld 11"/>
          <p:cNvSpPr txBox="1"/>
          <p:nvPr/>
        </p:nvSpPr>
        <p:spPr>
          <a:xfrm>
            <a:off x="3398871" y="3745468"/>
            <a:ext cx="24224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6600" dirty="0"/>
              <a:t>X</a:t>
            </a:r>
            <a:r>
              <a:rPr lang="de-CH" sz="6600" dirty="0" smtClean="0"/>
              <a:t> = Y ?</a:t>
            </a:r>
            <a:endParaRPr lang="de-CH" sz="6600" dirty="0"/>
          </a:p>
        </p:txBody>
      </p:sp>
      <p:sp>
        <p:nvSpPr>
          <p:cNvPr id="2" name="Pfeil nach rechts 1"/>
          <p:cNvSpPr/>
          <p:nvPr/>
        </p:nvSpPr>
        <p:spPr>
          <a:xfrm>
            <a:off x="3505200" y="2286000"/>
            <a:ext cx="2514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Textfeld 2"/>
          <p:cNvSpPr txBox="1"/>
          <p:nvPr/>
        </p:nvSpPr>
        <p:spPr>
          <a:xfrm>
            <a:off x="4609253" y="2895600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n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236603419"/>
      </p:ext>
    </p:extLst>
  </p:cSld>
  <p:clrMapOvr>
    <a:masterClrMapping/>
  </p:clrMapOvr>
  <p:timing>
    <p:tnLst>
      <p:par>
        <p:cTn xmlns:p14="http://schemas.microsoft.com/office/powerpoint/2010/main" id="1" dur="0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CH" dirty="0" smtClean="0"/>
          </a:p>
          <a:p>
            <a:pPr marL="0" indent="0" algn="ctr">
              <a:buNone/>
            </a:pPr>
            <a:endParaRPr lang="de-CH" dirty="0"/>
          </a:p>
          <a:p>
            <a:pPr marL="0" indent="0" algn="ctr">
              <a:buNone/>
            </a:pPr>
            <a:r>
              <a:rPr lang="de-CH" dirty="0" smtClean="0"/>
              <a:t>These </a:t>
            </a:r>
            <a:r>
              <a:rPr lang="de-CH" dirty="0" err="1" smtClean="0"/>
              <a:t>slides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just an </a:t>
            </a:r>
            <a:r>
              <a:rPr lang="de-CH" dirty="0" err="1" smtClean="0"/>
              <a:t>addition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math</a:t>
            </a:r>
            <a:r>
              <a:rPr lang="de-CH" dirty="0" smtClean="0"/>
              <a:t> </a:t>
            </a:r>
            <a:r>
              <a:rPr lang="de-CH" dirty="0" err="1" smtClean="0"/>
              <a:t>shown</a:t>
            </a:r>
            <a:r>
              <a:rPr lang="de-CH" dirty="0" smtClean="0"/>
              <a:t> on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blackboard</a:t>
            </a: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2362211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6096000"/>
            <a:ext cx="78486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2000" b="1" dirty="0" smtClean="0">
                <a:latin typeface="+mj-lt"/>
                <a:ea typeface="+mj-ea"/>
                <a:cs typeface="+mj-cs"/>
              </a:rPr>
              <a:t>Deutsch-</a:t>
            </a:r>
            <a:r>
              <a:rPr lang="de-CH" sz="2000" b="1" dirty="0" err="1" smtClean="0">
                <a:latin typeface="+mj-lt"/>
                <a:ea typeface="+mj-ea"/>
                <a:cs typeface="+mj-cs"/>
              </a:rPr>
              <a:t>Josza</a:t>
            </a:r>
            <a:r>
              <a:rPr lang="de-CH" sz="2000" b="1" dirty="0" smtClean="0">
                <a:latin typeface="+mj-lt"/>
                <a:ea typeface="+mj-ea"/>
                <a:cs typeface="+mj-cs"/>
              </a:rPr>
              <a:t> Communication</a:t>
            </a:r>
            <a:endParaRPr kumimoji="0" lang="de-C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832531" y="4114800"/>
            <a:ext cx="133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Y</a:t>
            </a:r>
            <a:r>
              <a:rPr lang="de-CH" dirty="0" smtClean="0"/>
              <a:t>: 00101100</a:t>
            </a:r>
            <a:endParaRPr lang="de-CH" dirty="0"/>
          </a:p>
        </p:txBody>
      </p:sp>
      <p:sp>
        <p:nvSpPr>
          <p:cNvPr id="31" name="Textfeld 30"/>
          <p:cNvSpPr txBox="1"/>
          <p:nvPr/>
        </p:nvSpPr>
        <p:spPr>
          <a:xfrm>
            <a:off x="1145234" y="4114800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X: 00101100</a:t>
            </a:r>
            <a:endParaRPr lang="de-CH" dirty="0"/>
          </a:p>
        </p:txBody>
      </p:sp>
      <p:sp>
        <p:nvSpPr>
          <p:cNvPr id="12" name="Textfeld 11"/>
          <p:cNvSpPr txBox="1"/>
          <p:nvPr/>
        </p:nvSpPr>
        <p:spPr>
          <a:xfrm>
            <a:off x="3398871" y="3745468"/>
            <a:ext cx="24224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6600" dirty="0"/>
              <a:t>X</a:t>
            </a:r>
            <a:r>
              <a:rPr lang="de-CH" sz="6600" dirty="0" smtClean="0"/>
              <a:t> = Y ?</a:t>
            </a:r>
            <a:endParaRPr lang="de-CH" sz="6600" dirty="0"/>
          </a:p>
        </p:txBody>
      </p:sp>
      <p:sp>
        <p:nvSpPr>
          <p:cNvPr id="2" name="Pfeil nach rechts 1"/>
          <p:cNvSpPr/>
          <p:nvPr/>
        </p:nvSpPr>
        <p:spPr>
          <a:xfrm>
            <a:off x="3505200" y="2286000"/>
            <a:ext cx="2514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Textfeld 13"/>
          <p:cNvSpPr txBox="1"/>
          <p:nvPr/>
        </p:nvSpPr>
        <p:spPr>
          <a:xfrm>
            <a:off x="4609253" y="2895600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?</a:t>
            </a:r>
          </a:p>
        </p:txBody>
      </p:sp>
      <p:grpSp>
        <p:nvGrpSpPr>
          <p:cNvPr id="15" name="Gruppieren 14"/>
          <p:cNvGrpSpPr/>
          <p:nvPr/>
        </p:nvGrpSpPr>
        <p:grpSpPr>
          <a:xfrm>
            <a:off x="1254329" y="990600"/>
            <a:ext cx="6709847" cy="2447250"/>
            <a:chOff x="1288726" y="1730033"/>
            <a:chExt cx="6709847" cy="2447250"/>
          </a:xfrm>
        </p:grpSpPr>
        <p:grpSp>
          <p:nvGrpSpPr>
            <p:cNvPr id="17" name="Gruppieren 16"/>
            <p:cNvGrpSpPr/>
            <p:nvPr/>
          </p:nvGrpSpPr>
          <p:grpSpPr>
            <a:xfrm>
              <a:off x="1288726" y="1730033"/>
              <a:ext cx="6544577" cy="2447250"/>
              <a:chOff x="1012616" y="3906799"/>
              <a:chExt cx="6544577" cy="2447250"/>
            </a:xfrm>
          </p:grpSpPr>
          <p:pic>
            <p:nvPicPr>
              <p:cNvPr id="19" name="Bild 248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2616" y="3906799"/>
                <a:ext cx="1022550" cy="7669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" name="Bild 245" descr="C:\Users\Guest\Documents\Downloads\spiel-figur_blau.gi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65182" y="4697255"/>
                <a:ext cx="692011" cy="12874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"/>
                    </a:solidFill>
                  </a14:hiddenFill>
                </a:ext>
              </a:extLst>
            </p:spPr>
          </p:pic>
          <p:pic>
            <p:nvPicPr>
              <p:cNvPr id="21" name="Bild 246" descr="C:\Users\Guest\Documents\Downloads\spiel-figur_rot.gi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8529" y="4716305"/>
                <a:ext cx="643719" cy="1268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"/>
                    </a:solidFill>
                  </a14:hiddenFill>
                </a:ext>
              </a:extLst>
            </p:spPr>
          </p:pic>
          <p:sp>
            <p:nvSpPr>
              <p:cNvPr id="22" name="Textfeld 21"/>
              <p:cNvSpPr txBox="1"/>
              <p:nvPr/>
            </p:nvSpPr>
            <p:spPr>
              <a:xfrm>
                <a:off x="1205535" y="5984717"/>
                <a:ext cx="636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CH" dirty="0" smtClean="0"/>
                  <a:t>Alice</a:t>
                </a:r>
                <a:endParaRPr lang="de-CH" dirty="0"/>
              </a:p>
            </p:txBody>
          </p:sp>
          <p:sp>
            <p:nvSpPr>
              <p:cNvPr id="23" name="Textfeld 22"/>
              <p:cNvSpPr txBox="1"/>
              <p:nvPr/>
            </p:nvSpPr>
            <p:spPr>
              <a:xfrm>
                <a:off x="6934510" y="5984717"/>
                <a:ext cx="553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CH" dirty="0" smtClean="0"/>
                  <a:t>Bob</a:t>
                </a:r>
                <a:endParaRPr lang="de-CH" dirty="0"/>
              </a:p>
            </p:txBody>
          </p:sp>
        </p:grpSp>
        <p:pic>
          <p:nvPicPr>
            <p:cNvPr id="18" name="Bild 24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6023" y="1730033"/>
              <a:ext cx="1022550" cy="766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65521539"/>
      </p:ext>
    </p:extLst>
  </p:cSld>
  <p:clrMapOvr>
    <a:masterClrMapping/>
  </p:clrMapOvr>
  <p:timing>
    <p:tnLst>
      <p:par>
        <p:cTn xmlns:p14="http://schemas.microsoft.com/office/powerpoint/2010/main" id="1" dur="0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6096000"/>
            <a:ext cx="78486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2000" b="1" dirty="0" smtClean="0">
                <a:latin typeface="+mj-lt"/>
                <a:ea typeface="+mj-ea"/>
                <a:cs typeface="+mj-cs"/>
              </a:rPr>
              <a:t>Deutsch-</a:t>
            </a:r>
            <a:r>
              <a:rPr lang="de-CH" sz="2000" b="1" dirty="0" err="1" smtClean="0">
                <a:latin typeface="+mj-lt"/>
                <a:ea typeface="+mj-ea"/>
                <a:cs typeface="+mj-cs"/>
              </a:rPr>
              <a:t>Josza</a:t>
            </a:r>
            <a:r>
              <a:rPr lang="de-CH" sz="2000" b="1" dirty="0" smtClean="0">
                <a:latin typeface="+mj-lt"/>
                <a:ea typeface="+mj-ea"/>
                <a:cs typeface="+mj-cs"/>
              </a:rPr>
              <a:t> Communication</a:t>
            </a:r>
            <a:endParaRPr kumimoji="0" lang="de-C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832531" y="4114800"/>
            <a:ext cx="133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Y</a:t>
            </a:r>
            <a:r>
              <a:rPr lang="de-CH" dirty="0" smtClean="0"/>
              <a:t>: 00101100</a:t>
            </a:r>
            <a:endParaRPr lang="de-CH" dirty="0"/>
          </a:p>
        </p:txBody>
      </p:sp>
      <p:sp>
        <p:nvSpPr>
          <p:cNvPr id="31" name="Textfeld 30"/>
          <p:cNvSpPr txBox="1"/>
          <p:nvPr/>
        </p:nvSpPr>
        <p:spPr>
          <a:xfrm>
            <a:off x="1145234" y="4114800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X: 00101100</a:t>
            </a:r>
            <a:endParaRPr lang="de-CH" dirty="0"/>
          </a:p>
        </p:txBody>
      </p:sp>
      <p:sp>
        <p:nvSpPr>
          <p:cNvPr id="12" name="Textfeld 11"/>
          <p:cNvSpPr txBox="1"/>
          <p:nvPr/>
        </p:nvSpPr>
        <p:spPr>
          <a:xfrm>
            <a:off x="3398871" y="3745468"/>
            <a:ext cx="24224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6600" dirty="0"/>
              <a:t>X</a:t>
            </a:r>
            <a:r>
              <a:rPr lang="de-CH" sz="6600" dirty="0" smtClean="0"/>
              <a:t> = Y ?</a:t>
            </a:r>
            <a:endParaRPr lang="de-CH" sz="6600" dirty="0"/>
          </a:p>
        </p:txBody>
      </p:sp>
      <p:sp>
        <p:nvSpPr>
          <p:cNvPr id="2" name="Pfeil nach rechts 1"/>
          <p:cNvSpPr/>
          <p:nvPr/>
        </p:nvSpPr>
        <p:spPr>
          <a:xfrm>
            <a:off x="3505200" y="2286000"/>
            <a:ext cx="2514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Textfeld 13"/>
          <p:cNvSpPr txBox="1"/>
          <p:nvPr/>
        </p:nvSpPr>
        <p:spPr>
          <a:xfrm>
            <a:off x="2590800" y="4668798"/>
            <a:ext cx="3796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err="1" smtClean="0"/>
              <a:t>Promise</a:t>
            </a:r>
            <a:r>
              <a:rPr lang="de-CH" dirty="0" smtClean="0"/>
              <a:t>: </a:t>
            </a:r>
            <a:r>
              <a:rPr lang="de-CH" dirty="0" err="1" smtClean="0"/>
              <a:t>Hamming</a:t>
            </a:r>
            <a:r>
              <a:rPr lang="de-CH" dirty="0" smtClean="0"/>
              <a:t> </a:t>
            </a:r>
            <a:r>
              <a:rPr lang="de-CH" dirty="0" err="1" smtClean="0"/>
              <a:t>Distance</a:t>
            </a:r>
            <a:r>
              <a:rPr lang="de-CH" dirty="0" smtClean="0"/>
              <a:t> = n/2 </a:t>
            </a:r>
            <a:r>
              <a:rPr lang="de-CH" dirty="0" err="1" smtClean="0"/>
              <a:t>or</a:t>
            </a:r>
            <a:r>
              <a:rPr lang="de-CH" dirty="0" smtClean="0"/>
              <a:t> 0</a:t>
            </a:r>
            <a:endParaRPr lang="de-CH" dirty="0"/>
          </a:p>
        </p:txBody>
      </p:sp>
      <p:grpSp>
        <p:nvGrpSpPr>
          <p:cNvPr id="19" name="Gruppieren 18"/>
          <p:cNvGrpSpPr/>
          <p:nvPr/>
        </p:nvGrpSpPr>
        <p:grpSpPr>
          <a:xfrm>
            <a:off x="1145234" y="838200"/>
            <a:ext cx="6709847" cy="2447250"/>
            <a:chOff x="1288726" y="1730033"/>
            <a:chExt cx="6709847" cy="2447250"/>
          </a:xfrm>
        </p:grpSpPr>
        <p:grpSp>
          <p:nvGrpSpPr>
            <p:cNvPr id="20" name="Gruppieren 19"/>
            <p:cNvGrpSpPr/>
            <p:nvPr/>
          </p:nvGrpSpPr>
          <p:grpSpPr>
            <a:xfrm>
              <a:off x="1288726" y="1730033"/>
              <a:ext cx="6544577" cy="2447250"/>
              <a:chOff x="1012616" y="3906799"/>
              <a:chExt cx="6544577" cy="2447250"/>
            </a:xfrm>
          </p:grpSpPr>
          <p:pic>
            <p:nvPicPr>
              <p:cNvPr id="22" name="Bild 248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2616" y="3906799"/>
                <a:ext cx="1022550" cy="7669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3" name="Bild 245" descr="C:\Users\Guest\Documents\Downloads\spiel-figur_blau.gi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65182" y="4697255"/>
                <a:ext cx="692011" cy="12874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"/>
                    </a:solidFill>
                  </a14:hiddenFill>
                </a:ext>
              </a:extLst>
            </p:spPr>
          </p:pic>
          <p:pic>
            <p:nvPicPr>
              <p:cNvPr id="32" name="Bild 246" descr="C:\Users\Guest\Documents\Downloads\spiel-figur_rot.gi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8529" y="4716305"/>
                <a:ext cx="643719" cy="1268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"/>
                    </a:solidFill>
                  </a14:hiddenFill>
                </a:ext>
              </a:extLst>
            </p:spPr>
          </p:pic>
          <p:sp>
            <p:nvSpPr>
              <p:cNvPr id="33" name="Textfeld 32"/>
              <p:cNvSpPr txBox="1"/>
              <p:nvPr/>
            </p:nvSpPr>
            <p:spPr>
              <a:xfrm>
                <a:off x="1205535" y="5984717"/>
                <a:ext cx="636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CH" dirty="0" smtClean="0"/>
                  <a:t>Alice</a:t>
                </a:r>
                <a:endParaRPr lang="de-CH" dirty="0"/>
              </a:p>
            </p:txBody>
          </p:sp>
          <p:sp>
            <p:nvSpPr>
              <p:cNvPr id="34" name="Textfeld 33"/>
              <p:cNvSpPr txBox="1"/>
              <p:nvPr/>
            </p:nvSpPr>
            <p:spPr>
              <a:xfrm>
                <a:off x="6934510" y="5984717"/>
                <a:ext cx="553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CH" dirty="0" smtClean="0"/>
                  <a:t>Bob</a:t>
                </a:r>
                <a:endParaRPr lang="de-CH" dirty="0"/>
              </a:p>
            </p:txBody>
          </p:sp>
        </p:grpSp>
        <p:pic>
          <p:nvPicPr>
            <p:cNvPr id="21" name="Bild 24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6023" y="1730033"/>
              <a:ext cx="1022550" cy="766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43966732"/>
      </p:ext>
    </p:extLst>
  </p:cSld>
  <p:clrMapOvr>
    <a:masterClrMapping/>
  </p:clrMapOvr>
  <p:timing>
    <p:tnLst>
      <p:par>
        <p:cTn xmlns:p14="http://schemas.microsoft.com/office/powerpoint/2010/main" id="1" dur="0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6096000"/>
            <a:ext cx="78486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2000" b="1" dirty="0" smtClean="0">
                <a:latin typeface="+mj-lt"/>
                <a:ea typeface="+mj-ea"/>
                <a:cs typeface="+mj-cs"/>
              </a:rPr>
              <a:t>Deutsch-</a:t>
            </a:r>
            <a:r>
              <a:rPr lang="de-CH" sz="2000" b="1" dirty="0" err="1" smtClean="0">
                <a:latin typeface="+mj-lt"/>
                <a:ea typeface="+mj-ea"/>
                <a:cs typeface="+mj-cs"/>
              </a:rPr>
              <a:t>Josza</a:t>
            </a:r>
            <a:r>
              <a:rPr lang="de-CH" sz="2000" b="1" dirty="0" smtClean="0">
                <a:latin typeface="+mj-lt"/>
                <a:ea typeface="+mj-ea"/>
                <a:cs typeface="+mj-cs"/>
              </a:rPr>
              <a:t> Communication</a:t>
            </a:r>
            <a:endParaRPr kumimoji="0" lang="de-C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832531" y="4114800"/>
            <a:ext cx="133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Y</a:t>
            </a:r>
            <a:r>
              <a:rPr lang="de-CH" dirty="0" smtClean="0"/>
              <a:t>: 00101100</a:t>
            </a:r>
            <a:endParaRPr lang="de-CH" dirty="0"/>
          </a:p>
        </p:txBody>
      </p:sp>
      <p:sp>
        <p:nvSpPr>
          <p:cNvPr id="31" name="Textfeld 30"/>
          <p:cNvSpPr txBox="1"/>
          <p:nvPr/>
        </p:nvSpPr>
        <p:spPr>
          <a:xfrm>
            <a:off x="1145234" y="4114800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X: 00101100</a:t>
            </a:r>
            <a:endParaRPr lang="de-CH" dirty="0"/>
          </a:p>
        </p:txBody>
      </p:sp>
      <p:sp>
        <p:nvSpPr>
          <p:cNvPr id="12" name="Textfeld 11"/>
          <p:cNvSpPr txBox="1"/>
          <p:nvPr/>
        </p:nvSpPr>
        <p:spPr>
          <a:xfrm>
            <a:off x="3398871" y="3745468"/>
            <a:ext cx="24224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6600" dirty="0"/>
              <a:t>X</a:t>
            </a:r>
            <a:r>
              <a:rPr lang="de-CH" sz="6600" dirty="0" smtClean="0"/>
              <a:t> = Y ?</a:t>
            </a:r>
            <a:endParaRPr lang="de-CH" sz="6600" dirty="0"/>
          </a:p>
        </p:txBody>
      </p:sp>
      <p:sp>
        <p:nvSpPr>
          <p:cNvPr id="2" name="Pfeil nach rechts 1"/>
          <p:cNvSpPr/>
          <p:nvPr/>
        </p:nvSpPr>
        <p:spPr>
          <a:xfrm>
            <a:off x="3505200" y="2286000"/>
            <a:ext cx="2514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Textfeld 13"/>
          <p:cNvSpPr txBox="1"/>
          <p:nvPr/>
        </p:nvSpPr>
        <p:spPr>
          <a:xfrm>
            <a:off x="2590800" y="4668798"/>
            <a:ext cx="3796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err="1" smtClean="0"/>
              <a:t>Promise</a:t>
            </a:r>
            <a:r>
              <a:rPr lang="de-CH" dirty="0" smtClean="0"/>
              <a:t>: </a:t>
            </a:r>
            <a:r>
              <a:rPr lang="de-CH" dirty="0" err="1" smtClean="0"/>
              <a:t>Hamming</a:t>
            </a:r>
            <a:r>
              <a:rPr lang="de-CH" dirty="0" smtClean="0"/>
              <a:t> </a:t>
            </a:r>
            <a:r>
              <a:rPr lang="de-CH" dirty="0" err="1" smtClean="0"/>
              <a:t>Distance</a:t>
            </a:r>
            <a:r>
              <a:rPr lang="de-CH" dirty="0" smtClean="0"/>
              <a:t> = n/2 </a:t>
            </a:r>
            <a:r>
              <a:rPr lang="de-CH" dirty="0" err="1" smtClean="0"/>
              <a:t>or</a:t>
            </a:r>
            <a:r>
              <a:rPr lang="de-CH" dirty="0" smtClean="0"/>
              <a:t> 0</a:t>
            </a:r>
            <a:endParaRPr lang="de-CH" dirty="0"/>
          </a:p>
        </p:txBody>
      </p:sp>
      <p:grpSp>
        <p:nvGrpSpPr>
          <p:cNvPr id="15" name="Gruppieren 14"/>
          <p:cNvGrpSpPr/>
          <p:nvPr/>
        </p:nvGrpSpPr>
        <p:grpSpPr>
          <a:xfrm>
            <a:off x="3969788" y="381000"/>
            <a:ext cx="1280624" cy="1686479"/>
            <a:chOff x="6934200" y="3124200"/>
            <a:chExt cx="1866900" cy="2458557"/>
          </a:xfrm>
        </p:grpSpPr>
        <p:pic>
          <p:nvPicPr>
            <p:cNvPr id="17" name="Bild 3" descr="C:\Documents and Settings\tv\Desktop\LisaSimpson11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3866042"/>
              <a:ext cx="1181100" cy="1716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sp>
          <p:nvSpPr>
            <p:cNvPr id="18" name="Wolke 17"/>
            <p:cNvSpPr/>
            <p:nvPr/>
          </p:nvSpPr>
          <p:spPr>
            <a:xfrm>
              <a:off x="6934200" y="3124200"/>
              <a:ext cx="1600200" cy="83820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XOR</a:t>
              </a:r>
              <a:endParaRPr lang="de-CH" dirty="0"/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1255176" y="838200"/>
            <a:ext cx="6709847" cy="2447250"/>
            <a:chOff x="1288726" y="1730033"/>
            <a:chExt cx="6709847" cy="2447250"/>
          </a:xfrm>
        </p:grpSpPr>
        <p:grpSp>
          <p:nvGrpSpPr>
            <p:cNvPr id="20" name="Gruppieren 19"/>
            <p:cNvGrpSpPr/>
            <p:nvPr/>
          </p:nvGrpSpPr>
          <p:grpSpPr>
            <a:xfrm>
              <a:off x="1288726" y="1730033"/>
              <a:ext cx="6544577" cy="2447250"/>
              <a:chOff x="1012616" y="3906799"/>
              <a:chExt cx="6544577" cy="2447250"/>
            </a:xfrm>
          </p:grpSpPr>
          <p:pic>
            <p:nvPicPr>
              <p:cNvPr id="22" name="Bild 248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2616" y="3906799"/>
                <a:ext cx="1022550" cy="7669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3" name="Bild 245" descr="C:\Users\Guest\Documents\Downloads\spiel-figur_blau.gi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65182" y="4697255"/>
                <a:ext cx="692011" cy="12874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"/>
                    </a:solidFill>
                  </a14:hiddenFill>
                </a:ext>
              </a:extLst>
            </p:spPr>
          </p:pic>
          <p:pic>
            <p:nvPicPr>
              <p:cNvPr id="32" name="Bild 246" descr="C:\Users\Guest\Documents\Downloads\spiel-figur_rot.gi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8529" y="4716305"/>
                <a:ext cx="643719" cy="1268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"/>
                    </a:solidFill>
                  </a14:hiddenFill>
                </a:ext>
              </a:extLst>
            </p:spPr>
          </p:pic>
          <p:sp>
            <p:nvSpPr>
              <p:cNvPr id="33" name="Textfeld 32"/>
              <p:cNvSpPr txBox="1"/>
              <p:nvPr/>
            </p:nvSpPr>
            <p:spPr>
              <a:xfrm>
                <a:off x="1205535" y="5984717"/>
                <a:ext cx="636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CH" dirty="0" smtClean="0"/>
                  <a:t>Alice</a:t>
                </a:r>
                <a:endParaRPr lang="de-CH" dirty="0"/>
              </a:p>
            </p:txBody>
          </p:sp>
          <p:sp>
            <p:nvSpPr>
              <p:cNvPr id="34" name="Textfeld 33"/>
              <p:cNvSpPr txBox="1"/>
              <p:nvPr/>
            </p:nvSpPr>
            <p:spPr>
              <a:xfrm>
                <a:off x="6934510" y="5984717"/>
                <a:ext cx="553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CH" dirty="0" smtClean="0"/>
                  <a:t>Bob</a:t>
                </a:r>
                <a:endParaRPr lang="de-CH" dirty="0"/>
              </a:p>
            </p:txBody>
          </p:sp>
        </p:grpSp>
        <p:pic>
          <p:nvPicPr>
            <p:cNvPr id="21" name="Bild 24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6023" y="1730033"/>
              <a:ext cx="1022550" cy="766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84137686"/>
      </p:ext>
    </p:extLst>
  </p:cSld>
  <p:clrMapOvr>
    <a:masterClrMapping/>
  </p:clrMapOvr>
  <p:timing>
    <p:tnLst>
      <p:par>
        <p:cTn xmlns:p14="http://schemas.microsoft.com/office/powerpoint/2010/main" id="1" dur="0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6096000"/>
            <a:ext cx="78486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2000" b="1" dirty="0" smtClean="0">
                <a:latin typeface="+mj-lt"/>
                <a:ea typeface="+mj-ea"/>
                <a:cs typeface="+mj-cs"/>
              </a:rPr>
              <a:t>Deutsch-</a:t>
            </a:r>
            <a:r>
              <a:rPr lang="de-CH" sz="2000" b="1" dirty="0" err="1" smtClean="0">
                <a:latin typeface="+mj-lt"/>
                <a:ea typeface="+mj-ea"/>
                <a:cs typeface="+mj-cs"/>
              </a:rPr>
              <a:t>Josza</a:t>
            </a:r>
            <a:r>
              <a:rPr lang="de-CH" sz="2000" b="1" dirty="0" smtClean="0">
                <a:latin typeface="+mj-lt"/>
                <a:ea typeface="+mj-ea"/>
                <a:cs typeface="+mj-cs"/>
              </a:rPr>
              <a:t> Communication</a:t>
            </a:r>
            <a:endParaRPr kumimoji="0" lang="de-C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832531" y="4114800"/>
            <a:ext cx="133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Y</a:t>
            </a:r>
            <a:r>
              <a:rPr lang="de-CH" dirty="0" smtClean="0"/>
              <a:t>: 00101100</a:t>
            </a:r>
            <a:endParaRPr lang="de-CH" dirty="0"/>
          </a:p>
        </p:txBody>
      </p:sp>
      <p:sp>
        <p:nvSpPr>
          <p:cNvPr id="31" name="Textfeld 30"/>
          <p:cNvSpPr txBox="1"/>
          <p:nvPr/>
        </p:nvSpPr>
        <p:spPr>
          <a:xfrm>
            <a:off x="1145234" y="4114800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X: 00101100</a:t>
            </a:r>
            <a:endParaRPr lang="de-CH" dirty="0"/>
          </a:p>
        </p:txBody>
      </p:sp>
      <p:sp>
        <p:nvSpPr>
          <p:cNvPr id="12" name="Textfeld 11"/>
          <p:cNvSpPr txBox="1"/>
          <p:nvPr/>
        </p:nvSpPr>
        <p:spPr>
          <a:xfrm>
            <a:off x="3398871" y="3745468"/>
            <a:ext cx="24224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6600" dirty="0"/>
              <a:t>X</a:t>
            </a:r>
            <a:r>
              <a:rPr lang="de-CH" sz="6600" dirty="0" smtClean="0"/>
              <a:t> = Y ?</a:t>
            </a:r>
            <a:endParaRPr lang="de-CH" sz="6600" dirty="0"/>
          </a:p>
        </p:txBody>
      </p:sp>
      <p:sp>
        <p:nvSpPr>
          <p:cNvPr id="2" name="Pfeil nach rechts 1"/>
          <p:cNvSpPr/>
          <p:nvPr/>
        </p:nvSpPr>
        <p:spPr>
          <a:xfrm>
            <a:off x="3505200" y="2286000"/>
            <a:ext cx="2514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Textfeld 13"/>
          <p:cNvSpPr txBox="1"/>
          <p:nvPr/>
        </p:nvSpPr>
        <p:spPr>
          <a:xfrm>
            <a:off x="2590800" y="4668798"/>
            <a:ext cx="3796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err="1" smtClean="0"/>
              <a:t>Promise</a:t>
            </a:r>
            <a:r>
              <a:rPr lang="de-CH" dirty="0" smtClean="0"/>
              <a:t>: </a:t>
            </a:r>
            <a:r>
              <a:rPr lang="de-CH" dirty="0" err="1" smtClean="0"/>
              <a:t>Hamming</a:t>
            </a:r>
            <a:r>
              <a:rPr lang="de-CH" dirty="0" smtClean="0"/>
              <a:t> </a:t>
            </a:r>
            <a:r>
              <a:rPr lang="de-CH" dirty="0" err="1" smtClean="0"/>
              <a:t>Distance</a:t>
            </a:r>
            <a:r>
              <a:rPr lang="de-CH" dirty="0" smtClean="0"/>
              <a:t> = n/2 </a:t>
            </a:r>
            <a:r>
              <a:rPr lang="de-CH" dirty="0" err="1" smtClean="0"/>
              <a:t>or</a:t>
            </a:r>
            <a:r>
              <a:rPr lang="de-CH" dirty="0" smtClean="0"/>
              <a:t> 0</a:t>
            </a:r>
            <a:endParaRPr lang="de-CH" dirty="0"/>
          </a:p>
        </p:txBody>
      </p:sp>
      <p:grpSp>
        <p:nvGrpSpPr>
          <p:cNvPr id="19" name="Gruppieren 18"/>
          <p:cNvGrpSpPr/>
          <p:nvPr/>
        </p:nvGrpSpPr>
        <p:grpSpPr>
          <a:xfrm>
            <a:off x="1145234" y="1036099"/>
            <a:ext cx="6709847" cy="2447250"/>
            <a:chOff x="1288726" y="1730033"/>
            <a:chExt cx="6709847" cy="2447250"/>
          </a:xfrm>
        </p:grpSpPr>
        <p:grpSp>
          <p:nvGrpSpPr>
            <p:cNvPr id="20" name="Gruppieren 19"/>
            <p:cNvGrpSpPr/>
            <p:nvPr/>
          </p:nvGrpSpPr>
          <p:grpSpPr>
            <a:xfrm>
              <a:off x="1288726" y="1730033"/>
              <a:ext cx="6544577" cy="2447250"/>
              <a:chOff x="1012616" y="3906799"/>
              <a:chExt cx="6544577" cy="2447250"/>
            </a:xfrm>
          </p:grpSpPr>
          <p:pic>
            <p:nvPicPr>
              <p:cNvPr id="22" name="Bild 248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2616" y="3906799"/>
                <a:ext cx="1022550" cy="7669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3" name="Bild 245" descr="C:\Users\Guest\Documents\Downloads\spiel-figur_blau.gi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65182" y="4697255"/>
                <a:ext cx="692011" cy="12874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"/>
                    </a:solidFill>
                  </a14:hiddenFill>
                </a:ext>
              </a:extLst>
            </p:spPr>
          </p:pic>
          <p:pic>
            <p:nvPicPr>
              <p:cNvPr id="32" name="Bild 246" descr="C:\Users\Guest\Documents\Downloads\spiel-figur_rot.gi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8529" y="4716305"/>
                <a:ext cx="643719" cy="1268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"/>
                    </a:solidFill>
                  </a14:hiddenFill>
                </a:ext>
              </a:extLst>
            </p:spPr>
          </p:pic>
          <p:sp>
            <p:nvSpPr>
              <p:cNvPr id="33" name="Textfeld 32"/>
              <p:cNvSpPr txBox="1"/>
              <p:nvPr/>
            </p:nvSpPr>
            <p:spPr>
              <a:xfrm>
                <a:off x="1205535" y="5984717"/>
                <a:ext cx="636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CH" dirty="0" smtClean="0"/>
                  <a:t>Alice</a:t>
                </a:r>
                <a:endParaRPr lang="de-CH" dirty="0"/>
              </a:p>
            </p:txBody>
          </p:sp>
          <p:sp>
            <p:nvSpPr>
              <p:cNvPr id="34" name="Textfeld 33"/>
              <p:cNvSpPr txBox="1"/>
              <p:nvPr/>
            </p:nvSpPr>
            <p:spPr>
              <a:xfrm>
                <a:off x="6934510" y="5984717"/>
                <a:ext cx="553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CH" dirty="0" smtClean="0"/>
                  <a:t>Bob</a:t>
                </a:r>
                <a:endParaRPr lang="de-CH" dirty="0"/>
              </a:p>
            </p:txBody>
          </p:sp>
        </p:grpSp>
        <p:pic>
          <p:nvPicPr>
            <p:cNvPr id="21" name="Bild 24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6023" y="1730033"/>
              <a:ext cx="1022550" cy="766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13561627"/>
      </p:ext>
    </p:extLst>
  </p:cSld>
  <p:clrMapOvr>
    <a:masterClrMapping/>
  </p:clrMapOvr>
  <p:timing>
    <p:tnLst>
      <p:par>
        <p:cTn xmlns:p14="http://schemas.microsoft.com/office/powerpoint/2010/main" id="1" dur="0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2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20" y="457200"/>
            <a:ext cx="1016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Bild 246" descr="C:\Users\Guest\Documents\Downloads\spiel-figur_rot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58" y="1102639"/>
            <a:ext cx="643719" cy="126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647664" y="2371051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Alice</a:t>
            </a:r>
            <a:endParaRPr lang="de-CH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06318"/>
              </p:ext>
            </p:extLst>
          </p:nvPr>
        </p:nvGraphicFramePr>
        <p:xfrm>
          <a:off x="2984500" y="762000"/>
          <a:ext cx="325437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0" name="Formel" r:id="rId5" imgW="1549080" imgH="444240" progId="Equation.3">
                  <p:embed/>
                </p:oleObj>
              </mc:Choice>
              <mc:Fallback>
                <p:oleObj name="Formel" r:id="rId5" imgW="1549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762000"/>
                        <a:ext cx="325437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 mc:Ignorable="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7965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2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20" y="457200"/>
            <a:ext cx="1016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Bild 246" descr="C:\Users\Guest\Documents\Downloads\spiel-figur_rot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58" y="1102639"/>
            <a:ext cx="643719" cy="126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647664" y="2371051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Alice</a:t>
            </a:r>
            <a:endParaRPr lang="de-CH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970149"/>
              </p:ext>
            </p:extLst>
          </p:nvPr>
        </p:nvGraphicFramePr>
        <p:xfrm>
          <a:off x="2984500" y="762000"/>
          <a:ext cx="325437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7" name="Formel" r:id="rId5" imgW="1549080" imgH="444240" progId="Equation.3">
                  <p:embed/>
                </p:oleObj>
              </mc:Choice>
              <mc:Fallback>
                <p:oleObj name="Formel" r:id="rId5" imgW="1549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762000"/>
                        <a:ext cx="325437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 mc:Ignorable="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Bild 245" descr="C:\Users\Guest\Documents\Downloads\spiel-figur_blau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546" y="1158031"/>
            <a:ext cx="692011" cy="12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7700874" y="2445493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Bob</a:t>
            </a:r>
            <a:endParaRPr lang="de-CH" dirty="0"/>
          </a:p>
        </p:txBody>
      </p:sp>
      <p:pic>
        <p:nvPicPr>
          <p:cNvPr id="11" name="Bild 24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277" y="367575"/>
            <a:ext cx="1022550" cy="76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feil nach rechts 1"/>
          <p:cNvSpPr/>
          <p:nvPr/>
        </p:nvSpPr>
        <p:spPr>
          <a:xfrm>
            <a:off x="2438400" y="1884007"/>
            <a:ext cx="4343400" cy="373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Textfeld 2"/>
          <p:cNvSpPr txBox="1"/>
          <p:nvPr/>
        </p:nvSpPr>
        <p:spPr>
          <a:xfrm>
            <a:off x="3741913" y="2356254"/>
            <a:ext cx="1736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l</a:t>
            </a:r>
            <a:r>
              <a:rPr lang="de-CH" sz="3600" dirty="0" smtClean="0"/>
              <a:t>og(n)+1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5437321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134789"/>
              </p:ext>
            </p:extLst>
          </p:nvPr>
        </p:nvGraphicFramePr>
        <p:xfrm>
          <a:off x="3048000" y="1143000"/>
          <a:ext cx="325437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" name="Formel" r:id="rId3" imgW="1549080" imgH="444240" progId="Equation.3">
                  <p:embed/>
                </p:oleObj>
              </mc:Choice>
              <mc:Fallback>
                <p:oleObj name="Formel" r:id="rId3" imgW="1549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143000"/>
                        <a:ext cx="325437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 mc:Ignorable="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Bild 245" descr="C:\Users\Guest\Documents\Downloads\spiel-figur_blau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4825"/>
            <a:ext cx="692011" cy="12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1059928" y="4102287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Bob</a:t>
            </a:r>
            <a:endParaRPr lang="de-CH" dirty="0"/>
          </a:p>
        </p:txBody>
      </p:sp>
      <p:pic>
        <p:nvPicPr>
          <p:cNvPr id="11" name="Bild 24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31" y="2024369"/>
            <a:ext cx="1022550" cy="76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7085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134789"/>
              </p:ext>
            </p:extLst>
          </p:nvPr>
        </p:nvGraphicFramePr>
        <p:xfrm>
          <a:off x="3048000" y="1143000"/>
          <a:ext cx="325437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6" name="Formel" r:id="rId3" imgW="1549080" imgH="444240" progId="Equation.3">
                  <p:embed/>
                </p:oleObj>
              </mc:Choice>
              <mc:Fallback>
                <p:oleObj name="Formel" r:id="rId3" imgW="1549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143000"/>
                        <a:ext cx="325437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 mc:Ignorable="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Bild 245" descr="C:\Users\Guest\Documents\Downloads\spiel-figur_blau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4825"/>
            <a:ext cx="692011" cy="12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1059928" y="4102287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Bob</a:t>
            </a:r>
            <a:endParaRPr lang="de-CH" dirty="0"/>
          </a:p>
        </p:txBody>
      </p:sp>
      <p:pic>
        <p:nvPicPr>
          <p:cNvPr id="11" name="Bild 24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31" y="2024369"/>
            <a:ext cx="1022550" cy="76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88805"/>
              </p:ext>
            </p:extLst>
          </p:nvPr>
        </p:nvGraphicFramePr>
        <p:xfrm>
          <a:off x="2895600" y="3048000"/>
          <a:ext cx="3573463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7" name="Formel" r:id="rId7" imgW="1701720" imgH="444240" progId="Equation.3">
                  <p:embed/>
                </p:oleObj>
              </mc:Choice>
              <mc:Fallback>
                <p:oleObj name="Formel" r:id="rId7" imgW="17017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048000"/>
                        <a:ext cx="3573463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 mc:Ignorable="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70859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158294"/>
              </p:ext>
            </p:extLst>
          </p:nvPr>
        </p:nvGraphicFramePr>
        <p:xfrm>
          <a:off x="3048000" y="1143000"/>
          <a:ext cx="325437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4" name="Formel" r:id="rId3" imgW="1549080" imgH="444240" progId="Equation.3">
                  <p:embed/>
                </p:oleObj>
              </mc:Choice>
              <mc:Fallback>
                <p:oleObj name="Formel" r:id="rId3" imgW="1549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143000"/>
                        <a:ext cx="325437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 mc:Ignorable="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Bild 245" descr="C:\Users\Guest\Documents\Downloads\spiel-figur_blau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4825"/>
            <a:ext cx="692011" cy="12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1059928" y="4102287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Bob</a:t>
            </a:r>
            <a:endParaRPr lang="de-CH" dirty="0"/>
          </a:p>
        </p:txBody>
      </p:sp>
      <p:pic>
        <p:nvPicPr>
          <p:cNvPr id="11" name="Bild 24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31" y="2024369"/>
            <a:ext cx="1022550" cy="76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948939"/>
              </p:ext>
            </p:extLst>
          </p:nvPr>
        </p:nvGraphicFramePr>
        <p:xfrm>
          <a:off x="2895600" y="3048000"/>
          <a:ext cx="3573463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5" name="Formel" r:id="rId7" imgW="1701720" imgH="444240" progId="Equation.3">
                  <p:embed/>
                </p:oleObj>
              </mc:Choice>
              <mc:Fallback>
                <p:oleObj name="Formel" r:id="rId7" imgW="1701720" imgH="44424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048000"/>
                        <a:ext cx="3573463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 mc:Ignorable="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2438400" y="4808483"/>
            <a:ext cx="4785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Deutsch-</a:t>
            </a:r>
            <a:r>
              <a:rPr lang="de-CH" sz="3600" dirty="0" err="1" smtClean="0"/>
              <a:t>Jozsa</a:t>
            </a:r>
            <a:r>
              <a:rPr lang="de-CH" sz="3600" dirty="0" smtClean="0"/>
              <a:t> </a:t>
            </a:r>
            <a:r>
              <a:rPr lang="de-CH" sz="3600" dirty="0" err="1" smtClean="0"/>
              <a:t>Algorithm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4204135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else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?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Leader </a:t>
            </a:r>
            <a:r>
              <a:rPr lang="de-DE" dirty="0" err="1" smtClean="0"/>
              <a:t>Election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Disjointness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[…]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52710705"/>
      </p:ext>
    </p:extLst>
  </p:cSld>
  <p:clrMapOvr>
    <a:masterClrMapping/>
  </p:clrMapOvr>
  <p:timing>
    <p:tnLst>
      <p:par>
        <p:cTn xmlns:p14="http://schemas.microsoft.com/office/powerpoint/2010/main" id="1" dur="0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CH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4329693"/>
      </p:ext>
    </p:extLst>
  </p:cSld>
  <p:clrMapOvr>
    <a:masterClrMapping/>
  </p:clrMapOvr>
  <p:timing>
    <p:tnLst>
      <p:par>
        <p:cTn xmlns:p14="http://schemas.microsoft.com/office/powerpoint/2010/main" id="1" dur="0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Caltech Introduction to Quantum Computing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de-CH" sz="2000" dirty="0">
                <a:hlinkClick r:id="rId2"/>
              </a:rPr>
              <a:t>http://</a:t>
            </a:r>
            <a:r>
              <a:rPr lang="de-CH" sz="2000" dirty="0" smtClean="0">
                <a:hlinkClick r:id="rId2"/>
              </a:rPr>
              <a:t>www.theory.caltech.edu/people/preskill/ph229/notes/chap1.pdf</a:t>
            </a:r>
            <a:endParaRPr lang="de-CH" sz="2000" dirty="0" smtClean="0"/>
          </a:p>
          <a:p>
            <a:endParaRPr lang="de-DE" sz="2000" dirty="0"/>
          </a:p>
          <a:p>
            <a:r>
              <a:rPr lang="de-DE" sz="2000" dirty="0" smtClean="0"/>
              <a:t>Distributed Quantum Computing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Harry Buhrmann and Hein </a:t>
            </a:r>
            <a:r>
              <a:rPr lang="en-US" sz="2000" dirty="0" err="1" smtClean="0"/>
              <a:t>Röhrig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Can quantum mechanics help distributed </a:t>
            </a:r>
            <a:r>
              <a:rPr lang="en-US" sz="2000" dirty="0" smtClean="0"/>
              <a:t>computing?</a:t>
            </a:r>
            <a:br>
              <a:rPr lang="en-US" sz="2000" dirty="0" smtClean="0"/>
            </a:br>
            <a:r>
              <a:rPr lang="de-CH" sz="2000" dirty="0" smtClean="0"/>
              <a:t>Anne </a:t>
            </a:r>
            <a:r>
              <a:rPr lang="de-CH" sz="2000" dirty="0" err="1"/>
              <a:t>Broadbent</a:t>
            </a:r>
            <a:r>
              <a:rPr lang="de-CH" sz="2000" dirty="0"/>
              <a:t> </a:t>
            </a:r>
            <a:r>
              <a:rPr lang="de-CH" sz="2000" dirty="0" err="1" smtClean="0"/>
              <a:t>and</a:t>
            </a:r>
            <a:r>
              <a:rPr lang="de-CH" sz="2000" dirty="0" smtClean="0"/>
              <a:t> Alain Tapp</a:t>
            </a:r>
          </a:p>
          <a:p>
            <a:endParaRPr lang="de-DE" sz="2000" dirty="0"/>
          </a:p>
          <a:p>
            <a:r>
              <a:rPr lang="en-US" sz="2000" dirty="0"/>
              <a:t>Distributed Quantum Computing: A New Frontier in Distributed </a:t>
            </a:r>
            <a:r>
              <a:rPr lang="en-US" sz="2000" dirty="0" smtClean="0"/>
              <a:t>Systems </a:t>
            </a:r>
            <a:r>
              <a:rPr lang="de-CH" sz="2000" dirty="0" err="1" smtClean="0"/>
              <a:t>or</a:t>
            </a:r>
            <a:r>
              <a:rPr lang="de-CH" sz="2000" dirty="0" smtClean="0"/>
              <a:t> </a:t>
            </a:r>
            <a:r>
              <a:rPr lang="de-CH" sz="2000" dirty="0"/>
              <a:t>Science </a:t>
            </a:r>
            <a:r>
              <a:rPr lang="de-CH" sz="2000" dirty="0" smtClean="0"/>
              <a:t>Fiction?</a:t>
            </a:r>
            <a:br>
              <a:rPr lang="de-CH" sz="2000" dirty="0" smtClean="0"/>
            </a:br>
            <a:r>
              <a:rPr lang="de-CH" sz="2000" dirty="0" smtClean="0"/>
              <a:t>Vasil </a:t>
            </a:r>
            <a:r>
              <a:rPr lang="de-CH" sz="2000" dirty="0"/>
              <a:t>S. </a:t>
            </a:r>
            <a:r>
              <a:rPr lang="de-CH" sz="2000" dirty="0" err="1"/>
              <a:t>Denchev</a:t>
            </a:r>
            <a:r>
              <a:rPr lang="de-CH" sz="2000" dirty="0"/>
              <a:t> </a:t>
            </a:r>
            <a:r>
              <a:rPr lang="de-CH" sz="2000" dirty="0" err="1"/>
              <a:t>and</a:t>
            </a:r>
            <a:r>
              <a:rPr lang="de-CH" sz="2000" dirty="0"/>
              <a:t> Gopal </a:t>
            </a:r>
            <a:r>
              <a:rPr lang="de-CH" sz="2000" dirty="0" err="1" smtClean="0"/>
              <a:t>Pandurangan</a:t>
            </a:r>
            <a:endParaRPr lang="de-DE" sz="200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0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Questions</a:t>
            </a:r>
            <a:r>
              <a:rPr lang="de-DE" dirty="0" smtClean="0"/>
              <a:t>?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1313211"/>
      </p:ext>
    </p:extLst>
  </p:cSld>
  <p:clrMapOvr>
    <a:masterClrMapping/>
  </p:clrMapOvr>
  <p:timing>
    <p:tnLst>
      <p:par>
        <p:cTn xmlns:p14="http://schemas.microsoft.com/office/powerpoint/2010/main" id="1" dur="0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CH" b="1" dirty="0"/>
              <a:t>Communication </a:t>
            </a:r>
            <a:r>
              <a:rPr lang="de-CH" b="1" dirty="0" err="1" smtClean="0"/>
              <a:t>Complexity</a:t>
            </a:r>
            <a:endParaRPr lang="de-CH" dirty="0"/>
          </a:p>
        </p:txBody>
      </p:sp>
      <p:sp>
        <p:nvSpPr>
          <p:cNvPr id="14" name="Pfeil nach rechts 13"/>
          <p:cNvSpPr/>
          <p:nvPr/>
        </p:nvSpPr>
        <p:spPr>
          <a:xfrm>
            <a:off x="2950266" y="2971800"/>
            <a:ext cx="3352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Textfeld 17"/>
          <p:cNvSpPr txBox="1"/>
          <p:nvPr/>
        </p:nvSpPr>
        <p:spPr>
          <a:xfrm>
            <a:off x="4385348" y="3429000"/>
            <a:ext cx="1101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dirty="0" smtClean="0"/>
              <a:t>n</a:t>
            </a:r>
            <a:endParaRPr lang="de-CH" sz="4000" dirty="0"/>
          </a:p>
        </p:txBody>
      </p:sp>
      <p:grpSp>
        <p:nvGrpSpPr>
          <p:cNvPr id="33" name="Gruppieren 32"/>
          <p:cNvGrpSpPr/>
          <p:nvPr/>
        </p:nvGrpSpPr>
        <p:grpSpPr>
          <a:xfrm>
            <a:off x="1457655" y="2619256"/>
            <a:ext cx="6358664" cy="1656794"/>
            <a:chOff x="1198529" y="4697255"/>
            <a:chExt cx="6358664" cy="1656794"/>
          </a:xfrm>
        </p:grpSpPr>
        <p:pic>
          <p:nvPicPr>
            <p:cNvPr id="36" name="Bild 245" descr="C:\Users\Guest\Documents\Downloads\spiel-figur_blau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5182" y="4697255"/>
              <a:ext cx="692011" cy="1287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pic>
          <p:nvPicPr>
            <p:cNvPr id="37" name="Bild 246" descr="C:\Users\Guest\Documents\Downloads\spiel-figur_rot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8529" y="4716305"/>
              <a:ext cx="643719" cy="1268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sp>
          <p:nvSpPr>
            <p:cNvPr id="38" name="Textfeld 37"/>
            <p:cNvSpPr txBox="1"/>
            <p:nvPr/>
          </p:nvSpPr>
          <p:spPr>
            <a:xfrm>
              <a:off x="1205535" y="5984717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 smtClean="0"/>
                <a:t>Alice</a:t>
              </a:r>
              <a:endParaRPr lang="de-CH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6934510" y="5984717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 smtClean="0"/>
                <a:t>Bob</a:t>
              </a:r>
              <a:endParaRPr lang="de-CH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0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CH" b="1" dirty="0"/>
              <a:t>Communication </a:t>
            </a:r>
            <a:r>
              <a:rPr lang="de-CH" b="1" dirty="0" err="1" smtClean="0"/>
              <a:t>Complexity</a:t>
            </a:r>
            <a:endParaRPr lang="de-CH" dirty="0"/>
          </a:p>
        </p:txBody>
      </p:sp>
      <p:sp>
        <p:nvSpPr>
          <p:cNvPr id="14" name="Pfeil nach rechts 13"/>
          <p:cNvSpPr/>
          <p:nvPr/>
        </p:nvSpPr>
        <p:spPr>
          <a:xfrm>
            <a:off x="2950266" y="3581400"/>
            <a:ext cx="3352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Textfeld 2"/>
          <p:cNvSpPr txBox="1"/>
          <p:nvPr/>
        </p:nvSpPr>
        <p:spPr>
          <a:xfrm>
            <a:off x="4379760" y="4130933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?</a:t>
            </a:r>
          </a:p>
        </p:txBody>
      </p:sp>
      <p:grpSp>
        <p:nvGrpSpPr>
          <p:cNvPr id="19" name="Gruppieren 18"/>
          <p:cNvGrpSpPr/>
          <p:nvPr/>
        </p:nvGrpSpPr>
        <p:grpSpPr>
          <a:xfrm>
            <a:off x="1271742" y="2330014"/>
            <a:ext cx="6709847" cy="2447250"/>
            <a:chOff x="1288726" y="1730033"/>
            <a:chExt cx="6709847" cy="2447250"/>
          </a:xfrm>
        </p:grpSpPr>
        <p:grpSp>
          <p:nvGrpSpPr>
            <p:cNvPr id="20" name="Gruppieren 19"/>
            <p:cNvGrpSpPr/>
            <p:nvPr/>
          </p:nvGrpSpPr>
          <p:grpSpPr>
            <a:xfrm>
              <a:off x="1288726" y="1730033"/>
              <a:ext cx="6544577" cy="2447250"/>
              <a:chOff x="1012616" y="3906799"/>
              <a:chExt cx="6544577" cy="2447250"/>
            </a:xfrm>
          </p:grpSpPr>
          <p:pic>
            <p:nvPicPr>
              <p:cNvPr id="22" name="Bild 248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2616" y="3906799"/>
                <a:ext cx="1022550" cy="7669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3" name="Bild 245" descr="C:\Users\Guest\Documents\Downloads\spiel-figur_blau.gi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65182" y="4697255"/>
                <a:ext cx="692011" cy="12874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"/>
                    </a:solidFill>
                  </a14:hiddenFill>
                </a:ext>
              </a:extLst>
            </p:spPr>
          </p:pic>
          <p:pic>
            <p:nvPicPr>
              <p:cNvPr id="24" name="Bild 246" descr="C:\Users\Guest\Documents\Downloads\spiel-figur_rot.gi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8529" y="4716305"/>
                <a:ext cx="643719" cy="1268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"/>
                    </a:solidFill>
                  </a14:hiddenFill>
                </a:ext>
              </a:extLst>
            </p:spPr>
          </p:pic>
          <p:sp>
            <p:nvSpPr>
              <p:cNvPr id="25" name="Textfeld 24"/>
              <p:cNvSpPr txBox="1"/>
              <p:nvPr/>
            </p:nvSpPr>
            <p:spPr>
              <a:xfrm>
                <a:off x="1205535" y="5984717"/>
                <a:ext cx="636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CH" dirty="0" smtClean="0"/>
                  <a:t>Alice</a:t>
                </a:r>
                <a:endParaRPr lang="de-CH" dirty="0"/>
              </a:p>
            </p:txBody>
          </p:sp>
          <p:sp>
            <p:nvSpPr>
              <p:cNvPr id="26" name="Textfeld 25"/>
              <p:cNvSpPr txBox="1"/>
              <p:nvPr/>
            </p:nvSpPr>
            <p:spPr>
              <a:xfrm>
                <a:off x="6934510" y="5984717"/>
                <a:ext cx="553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CH" dirty="0" smtClean="0"/>
                  <a:t>Bob</a:t>
                </a:r>
                <a:endParaRPr lang="de-CH" dirty="0"/>
              </a:p>
            </p:txBody>
          </p:sp>
        </p:grpSp>
        <p:pic>
          <p:nvPicPr>
            <p:cNvPr id="21" name="Bild 24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6023" y="1730033"/>
              <a:ext cx="1022550" cy="766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72944888"/>
      </p:ext>
    </p:extLst>
  </p:cSld>
  <p:clrMapOvr>
    <a:masterClrMapping/>
  </p:clrMapOvr>
  <p:timing>
    <p:tnLst>
      <p:par>
        <p:cTn xmlns:p14="http://schemas.microsoft.com/office/powerpoint/2010/main" id="1" dur="0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CH" b="1" dirty="0"/>
              <a:t>Communication </a:t>
            </a:r>
            <a:r>
              <a:rPr lang="de-CH" b="1" dirty="0" err="1" smtClean="0"/>
              <a:t>Complexity</a:t>
            </a:r>
            <a:endParaRPr lang="de-CH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977482"/>
              </p:ext>
            </p:extLst>
          </p:nvPr>
        </p:nvGraphicFramePr>
        <p:xfrm>
          <a:off x="1219200" y="2514600"/>
          <a:ext cx="6705600" cy="11125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235200"/>
                <a:gridCol w="2235200"/>
                <a:gridCol w="2235200"/>
              </a:tblGrid>
              <a:tr h="370840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Classical</a:t>
                      </a:r>
                      <a:r>
                        <a:rPr lang="de-CH" dirty="0" smtClean="0"/>
                        <a:t> Computer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Quantum Computer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 err="1" smtClean="0"/>
                        <a:t>Disjointness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 err="1" smtClean="0"/>
                        <a:t>Equality</a:t>
                      </a:r>
                      <a:r>
                        <a:rPr lang="de-CH" baseline="0" dirty="0" smtClean="0"/>
                        <a:t> (</a:t>
                      </a:r>
                      <a:r>
                        <a:rPr lang="de-CH" baseline="0" dirty="0" err="1" smtClean="0"/>
                        <a:t>Promise</a:t>
                      </a:r>
                      <a:r>
                        <a:rPr lang="de-CH" baseline="0" dirty="0" smtClean="0"/>
                        <a:t>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log(n)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721036"/>
              </p:ext>
            </p:extLst>
          </p:nvPr>
        </p:nvGraphicFramePr>
        <p:xfrm>
          <a:off x="6553200" y="2895600"/>
          <a:ext cx="4254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0" name="Formel" r:id="rId4" imgW="241200" imgH="228600" progId="Equation.3">
                  <p:embed/>
                </p:oleObj>
              </mc:Choice>
              <mc:Fallback>
                <p:oleObj name="Formel" r:id="rId4" imgW="241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895600"/>
                        <a:ext cx="42545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9174829"/>
      </p:ext>
    </p:extLst>
  </p:cSld>
  <p:clrMapOvr>
    <a:masterClrMapping/>
  </p:clrMapOvr>
  <p:timing>
    <p:tnLst>
      <p:par>
        <p:cTn xmlns:p14="http://schemas.microsoft.com/office/powerpoint/2010/main" id="1" dur="0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CH" dirty="0" err="1" smtClean="0"/>
              <a:t>Speedup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Quantum Computers</a:t>
            </a:r>
            <a:endParaRPr lang="de-CH" dirty="0"/>
          </a:p>
        </p:txBody>
      </p:sp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149108"/>
              </p:ext>
            </p:extLst>
          </p:nvPr>
        </p:nvGraphicFramePr>
        <p:xfrm>
          <a:off x="1219200" y="2514600"/>
          <a:ext cx="7086600" cy="1483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362200"/>
                <a:gridCol w="2362200"/>
                <a:gridCol w="2362200"/>
              </a:tblGrid>
              <a:tr h="370840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Classical</a:t>
                      </a:r>
                      <a:r>
                        <a:rPr lang="de-CH" dirty="0" smtClean="0"/>
                        <a:t> Computer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Quantum Computer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 err="1" smtClean="0"/>
                        <a:t>Factorization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Search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Deutsch-</a:t>
                      </a:r>
                      <a:r>
                        <a:rPr lang="de-CH" dirty="0" err="1" smtClean="0"/>
                        <a:t>Jozsa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1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41061"/>
              </p:ext>
            </p:extLst>
          </p:nvPr>
        </p:nvGraphicFramePr>
        <p:xfrm>
          <a:off x="4648200" y="2895600"/>
          <a:ext cx="3127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8" name="Formel" r:id="rId4" imgW="177480" imgH="203040" progId="Equation.3">
                  <p:embed/>
                </p:oleObj>
              </mc:Choice>
              <mc:Fallback>
                <p:oleObj name="Formel" r:id="rId4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895600"/>
                        <a:ext cx="312737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354701"/>
              </p:ext>
            </p:extLst>
          </p:nvPr>
        </p:nvGraphicFramePr>
        <p:xfrm>
          <a:off x="6646863" y="2895600"/>
          <a:ext cx="7366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9" name="Formel" r:id="rId6" imgW="419040" imgH="203040" progId="Equation.3">
                  <p:embed/>
                </p:oleObj>
              </mc:Choice>
              <mc:Fallback>
                <p:oleObj name="Formel" r:id="rId6" imgW="41904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6863" y="2895600"/>
                        <a:ext cx="7366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 mc:Ignorable="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004977"/>
              </p:ext>
            </p:extLst>
          </p:nvPr>
        </p:nvGraphicFramePr>
        <p:xfrm>
          <a:off x="6802438" y="3254375"/>
          <a:ext cx="42386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0" name="Formel" r:id="rId8" imgW="241200" imgH="228600" progId="Equation.3">
                  <p:embed/>
                </p:oleObj>
              </mc:Choice>
              <mc:Fallback>
                <p:oleObj name="Formel" r:id="rId8" imgW="2412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2438" y="3254375"/>
                        <a:ext cx="423862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 mc:Ignorable="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0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6096000"/>
            <a:ext cx="78486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2000" b="1" smtClean="0">
                <a:latin typeface="+mj-lt"/>
                <a:ea typeface="+mj-ea"/>
                <a:cs typeface="+mj-cs"/>
              </a:rPr>
              <a:t>Basics</a:t>
            </a:r>
            <a:endParaRPr kumimoji="0" lang="de-C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uppieren 10"/>
          <p:cNvGrpSpPr/>
          <p:nvPr/>
        </p:nvGrpSpPr>
        <p:grpSpPr>
          <a:xfrm>
            <a:off x="762000" y="838200"/>
            <a:ext cx="7315200" cy="925033"/>
            <a:chOff x="762000" y="838200"/>
            <a:chExt cx="7315200" cy="925033"/>
          </a:xfrm>
        </p:grpSpPr>
        <p:graphicFrame>
          <p:nvGraphicFramePr>
            <p:cNvPr id="410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31280164"/>
                </p:ext>
              </p:extLst>
            </p:nvPr>
          </p:nvGraphicFramePr>
          <p:xfrm>
            <a:off x="5867400" y="838200"/>
            <a:ext cx="2209800" cy="9250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24" name="Formel" r:id="rId3" imgW="1091880" imgH="457200" progId="Equation.3">
                    <p:embed/>
                  </p:oleObj>
                </mc:Choice>
                <mc:Fallback>
                  <p:oleObj name="Formel" r:id="rId3" imgW="1091880" imgH="457200" progId="Equation.3">
                    <p:embed/>
                    <p:pic>
                      <p:nvPicPr>
                        <p:cNvPr id="0" name="Bild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7400" y="838200"/>
                          <a:ext cx="2209800" cy="9250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 mc:Ignorable="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feld 9"/>
            <p:cNvSpPr txBox="1"/>
            <p:nvPr/>
          </p:nvSpPr>
          <p:spPr>
            <a:xfrm>
              <a:off x="762000" y="838200"/>
              <a:ext cx="49522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5400" dirty="0" smtClean="0"/>
                <a:t>The </a:t>
              </a:r>
              <a:r>
                <a:rPr lang="de-CH" sz="5400" dirty="0" err="1" smtClean="0"/>
                <a:t>qubit</a:t>
              </a:r>
              <a:endParaRPr lang="de-CH" sz="5400" dirty="0"/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609600" y="20574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dirty="0" smtClean="0"/>
              <a:t>Superposition</a:t>
            </a:r>
            <a:endParaRPr lang="de-CH" sz="5400" dirty="0"/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5181600" y="2209800"/>
          <a:ext cx="3546475" cy="513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5" name="Formel" r:id="rId5" imgW="1752480" imgH="253800" progId="Equation.3">
                  <p:embed/>
                </p:oleObj>
              </mc:Choice>
              <mc:Fallback>
                <p:oleObj name="Formel" r:id="rId5" imgW="1752480" imgH="253800" progId="Equation.3">
                  <p:embed/>
                  <p:pic>
                    <p:nvPicPr>
                      <p:cNvPr id="0" name="Bild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209800"/>
                        <a:ext cx="3546475" cy="5131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feld 13"/>
          <p:cNvSpPr txBox="1"/>
          <p:nvPr/>
        </p:nvSpPr>
        <p:spPr>
          <a:xfrm>
            <a:off x="685800" y="4876800"/>
            <a:ext cx="4952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dirty="0" err="1" smtClean="0"/>
              <a:t>Entanglement</a:t>
            </a:r>
            <a:endParaRPr lang="de-CH" sz="5400" dirty="0"/>
          </a:p>
        </p:txBody>
      </p:sp>
      <p:grpSp>
        <p:nvGrpSpPr>
          <p:cNvPr id="16" name="Gruppieren 10"/>
          <p:cNvGrpSpPr/>
          <p:nvPr/>
        </p:nvGrpSpPr>
        <p:grpSpPr>
          <a:xfrm>
            <a:off x="609600" y="3505200"/>
            <a:ext cx="7493000" cy="923330"/>
            <a:chOff x="304800" y="838200"/>
            <a:chExt cx="7493000" cy="923330"/>
          </a:xfrm>
        </p:grpSpPr>
        <p:graphicFrame>
          <p:nvGraphicFramePr>
            <p:cNvPr id="17" name="Object 4"/>
            <p:cNvGraphicFramePr>
              <a:graphicFrameLocks noChangeAspect="1"/>
            </p:cNvGraphicFramePr>
            <p:nvPr/>
          </p:nvGraphicFramePr>
          <p:xfrm>
            <a:off x="5791200" y="838200"/>
            <a:ext cx="2006600" cy="8696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26" name="Formel" r:id="rId7" imgW="1054080" imgH="457200" progId="Equation.3">
                    <p:embed/>
                  </p:oleObj>
                </mc:Choice>
                <mc:Fallback>
                  <p:oleObj name="Formel" r:id="rId7" imgW="1054080" imgH="457200" progId="Equation.3">
                    <p:embed/>
                    <p:pic>
                      <p:nvPicPr>
                        <p:cNvPr id="0" name="Bild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1200" y="838200"/>
                          <a:ext cx="2006600" cy="8696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 mc:Ignorable="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feld 17"/>
            <p:cNvSpPr txBox="1"/>
            <p:nvPr/>
          </p:nvSpPr>
          <p:spPr>
            <a:xfrm>
              <a:off x="304800" y="838200"/>
              <a:ext cx="49522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5400" dirty="0" smtClean="0"/>
                <a:t>Quantum Gate</a:t>
              </a:r>
              <a:endParaRPr lang="de-CH" sz="5400" dirty="0"/>
            </a:p>
          </p:txBody>
        </p:sp>
      </p:grp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6172200" y="5029200"/>
          <a:ext cx="1752600" cy="521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7" name="Formel" r:id="rId9" imgW="850680" imgH="253800" progId="Equation.3">
                  <p:embed/>
                </p:oleObj>
              </mc:Choice>
              <mc:Fallback>
                <p:oleObj name="Formel" r:id="rId9" imgW="850680" imgH="253800" progId="Equation.3">
                  <p:embed/>
                  <p:pic>
                    <p:nvPicPr>
                      <p:cNvPr id="0" name="Bild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029200"/>
                        <a:ext cx="1752600" cy="5217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0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1066800" y="8382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dirty="0" smtClean="0"/>
              <a:t>Deutsch-</a:t>
            </a:r>
            <a:r>
              <a:rPr lang="de-CH" sz="5400" dirty="0" err="1" smtClean="0"/>
              <a:t>Josza</a:t>
            </a:r>
            <a:r>
              <a:rPr lang="de-CH" sz="5400" dirty="0" smtClean="0"/>
              <a:t> </a:t>
            </a:r>
            <a:r>
              <a:rPr lang="de-CH" sz="5400" dirty="0" err="1" smtClean="0"/>
              <a:t>Algorithm</a:t>
            </a:r>
            <a:endParaRPr lang="de-CH" sz="54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497925"/>
              </p:ext>
            </p:extLst>
          </p:nvPr>
        </p:nvGraphicFramePr>
        <p:xfrm>
          <a:off x="2590800" y="2514600"/>
          <a:ext cx="32575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0" name="Formel" r:id="rId4" imgW="1028520" imgH="241200" progId="Equation.3">
                  <p:embed/>
                </p:oleObj>
              </mc:Choice>
              <mc:Fallback>
                <p:oleObj name="Formel" r:id="rId4" imgW="1028520" imgH="241200" progId="Equation.3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14600"/>
                        <a:ext cx="32575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 mc:Ignorable="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2667000" y="3352800"/>
            <a:ext cx="3222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Promise</a:t>
            </a:r>
            <a:r>
              <a:rPr lang="de-DE" dirty="0" smtClean="0"/>
              <a:t>:</a:t>
            </a:r>
          </a:p>
          <a:p>
            <a:r>
              <a:rPr lang="de-DE" dirty="0" err="1" smtClean="0"/>
              <a:t>Function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constant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balanced</a:t>
            </a:r>
            <a:endParaRPr lang="de-CH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0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894</Words>
  <Application>Microsoft Office PowerPoint</Application>
  <PresentationFormat>Bildschirmpräsentation (4:3)</PresentationFormat>
  <Paragraphs>204</Paragraphs>
  <Slides>31</Slides>
  <Notes>18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3" baseType="lpstr">
      <vt:lpstr>Larissa-Design</vt:lpstr>
      <vt:lpstr>Formel</vt:lpstr>
      <vt:lpstr>Distributed Quantum Computing</vt:lpstr>
      <vt:lpstr>PowerPoint-Präsentation</vt:lpstr>
      <vt:lpstr>Motivation</vt:lpstr>
      <vt:lpstr>Communication Complexity</vt:lpstr>
      <vt:lpstr>Communication Complexity</vt:lpstr>
      <vt:lpstr>Communication Complexity</vt:lpstr>
      <vt:lpstr>Speedup with Quantum Computers</vt:lpstr>
      <vt:lpstr>PowerPoint-Präsentation</vt:lpstr>
      <vt:lpstr>PowerPoint-Präsentation</vt:lpstr>
      <vt:lpstr>PowerPoint-Präsentation</vt:lpstr>
      <vt:lpstr>Communication</vt:lpstr>
      <vt:lpstr>Communication</vt:lpstr>
      <vt:lpstr>Communication</vt:lpstr>
      <vt:lpstr>Communication</vt:lpstr>
      <vt:lpstr>Communication</vt:lpstr>
      <vt:lpstr>Deutsch-Jozsa Communication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What else is possible?</vt:lpstr>
      <vt:lpstr>Sources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eglima</dc:creator>
  <cp:lastModifiedBy>Gast</cp:lastModifiedBy>
  <cp:revision>250</cp:revision>
  <cp:lastPrinted>2010-05-14T11:42:27Z</cp:lastPrinted>
  <dcterms:created xsi:type="dcterms:W3CDTF">2010-04-09T13:29:19Z</dcterms:created>
  <dcterms:modified xsi:type="dcterms:W3CDTF">2010-05-14T11:43:06Z</dcterms:modified>
</cp:coreProperties>
</file>