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70" r:id="rId3"/>
    <p:sldId id="271" r:id="rId4"/>
    <p:sldId id="275" r:id="rId5"/>
    <p:sldId id="293" r:id="rId6"/>
    <p:sldId id="295" r:id="rId7"/>
    <p:sldId id="294" r:id="rId8"/>
    <p:sldId id="277" r:id="rId9"/>
    <p:sldId id="260" r:id="rId10"/>
    <p:sldId id="262" r:id="rId11"/>
    <p:sldId id="292" r:id="rId12"/>
    <p:sldId id="278" r:id="rId13"/>
    <p:sldId id="279" r:id="rId14"/>
    <p:sldId id="261" r:id="rId15"/>
    <p:sldId id="263" r:id="rId16"/>
    <p:sldId id="291" r:id="rId17"/>
    <p:sldId id="303" r:id="rId18"/>
    <p:sldId id="280" r:id="rId19"/>
    <p:sldId id="264" r:id="rId20"/>
    <p:sldId id="300" r:id="rId21"/>
    <p:sldId id="305" r:id="rId22"/>
    <p:sldId id="304" r:id="rId23"/>
    <p:sldId id="274" r:id="rId24"/>
    <p:sldId id="266" r:id="rId25"/>
    <p:sldId id="281" r:id="rId26"/>
    <p:sldId id="297" r:id="rId27"/>
    <p:sldId id="299" r:id="rId28"/>
    <p:sldId id="286" r:id="rId29"/>
    <p:sldId id="287" r:id="rId30"/>
    <p:sldId id="288" r:id="rId31"/>
    <p:sldId id="284" r:id="rId32"/>
    <p:sldId id="285" r:id="rId33"/>
    <p:sldId id="296" r:id="rId34"/>
    <p:sldId id="289" r:id="rId35"/>
    <p:sldId id="267" r:id="rId36"/>
    <p:sldId id="298" r:id="rId37"/>
    <p:sldId id="269" r:id="rId38"/>
    <p:sldId id="268" r:id="rId39"/>
  </p:sldIdLst>
  <p:sldSz cx="9144000" cy="6858000" type="screen4x3"/>
  <p:notesSz cx="6591300" cy="9855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 autoAdjust="0"/>
    <p:restoredTop sz="73214" autoAdjust="0"/>
  </p:normalViewPr>
  <p:slideViewPr>
    <p:cSldViewPr>
      <p:cViewPr>
        <p:scale>
          <a:sx n="125" d="100"/>
          <a:sy n="125" d="100"/>
        </p:scale>
        <p:origin x="898" y="1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5623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33545" y="0"/>
            <a:ext cx="285623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40F1C-501A-44DE-9D99-77FE08CF04EF}" type="datetimeFigureOut">
              <a:rPr lang="en-US" smtClean="0"/>
              <a:pPr/>
              <a:t>3/31/2010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59130" y="4681220"/>
            <a:ext cx="52730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85623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33545" y="9360730"/>
            <a:ext cx="285623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444EC-199E-4516-92F3-37048EB2EF2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Nature of talk: </a:t>
            </a:r>
          </a:p>
          <a:p>
            <a:r>
              <a:rPr lang="en-CA" dirty="0" smtClean="0"/>
              <a:t>Relaxing, not too technical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Goals:</a:t>
            </a:r>
          </a:p>
          <a:p>
            <a:r>
              <a:rPr lang="en-CA" baseline="0" dirty="0" smtClean="0"/>
              <a:t>introduction to idea</a:t>
            </a:r>
          </a:p>
          <a:p>
            <a:r>
              <a:rPr lang="en-CA" baseline="0" dirty="0" smtClean="0"/>
              <a:t>instigate some discussion</a:t>
            </a:r>
          </a:p>
          <a:p>
            <a:r>
              <a:rPr lang="en-CA" baseline="0" dirty="0" smtClean="0"/>
              <a:t>pique your enthusiasm</a:t>
            </a:r>
          </a:p>
          <a:p>
            <a:endParaRPr lang="en-CA" baseline="0" dirty="0" smtClean="0"/>
          </a:p>
          <a:p>
            <a:endParaRPr lang="en-CA" baseline="0" dirty="0" smtClean="0"/>
          </a:p>
          <a:p>
            <a:r>
              <a:rPr lang="en-US" baseline="0" dirty="0" smtClean="0"/>
              <a:t>Remind audience to write down slide number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Innocentive</a:t>
            </a:r>
            <a:r>
              <a:rPr lang="en-CA" baseline="0" dirty="0" smtClean="0"/>
              <a:t> – lengthy, sophisticated R&amp;D project. Reviews are mixed...maybe it’s too difficult to coordinate real-world research projects?</a:t>
            </a:r>
          </a:p>
          <a:p>
            <a:r>
              <a:rPr lang="en-CA" baseline="0" dirty="0" err="1" smtClean="0"/>
              <a:t>mTurk</a:t>
            </a:r>
            <a:r>
              <a:rPr lang="en-CA" baseline="0" dirty="0" smtClean="0"/>
              <a:t> poses simpler tasks.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Free-&gt;exchange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Present the problem to</a:t>
            </a:r>
            <a:r>
              <a:rPr lang="en-CA" baseline="0" dirty="0" smtClean="0"/>
              <a:t> demonstrate the genius in the solution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Captcha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turing</a:t>
            </a:r>
            <a:r>
              <a:rPr lang="en-US" baseline="0" dirty="0" smtClean="0"/>
              <a:t> test – list some applications, include obtaining free email accounts</a:t>
            </a:r>
          </a:p>
          <a:p>
            <a:r>
              <a:rPr lang="en-US" dirty="0" smtClean="0"/>
              <a:t>Porn sites use</a:t>
            </a:r>
            <a:r>
              <a:rPr lang="en-US" baseline="0" dirty="0" smtClean="0"/>
              <a:t> social computation for evil.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If someone doesn’t break it – it does its job</a:t>
            </a:r>
          </a:p>
          <a:p>
            <a:r>
              <a:rPr lang="en-US" b="0" baseline="0" dirty="0" smtClean="0"/>
              <a:t>If someone does break it – contribution to the </a:t>
            </a:r>
            <a:r>
              <a:rPr lang="en-US" b="0" baseline="0" dirty="0" err="1" smtClean="0"/>
              <a:t>cs</a:t>
            </a:r>
            <a:r>
              <a:rPr lang="en-US" b="0" baseline="0" dirty="0" smtClean="0"/>
              <a:t> research </a:t>
            </a:r>
            <a:r>
              <a:rPr lang="en-US" baseline="0" dirty="0" smtClean="0"/>
              <a:t>community, also good. But unlikely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Essence: </a:t>
            </a:r>
            <a:r>
              <a:rPr lang="en-CA" dirty="0" smtClean="0"/>
              <a:t>Free-&gt;exchange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MC:</a:t>
            </a:r>
            <a:r>
              <a:rPr lang="en-US" baseline="0" dirty="0" smtClean="0"/>
              <a:t> spit into multiple slides to go into more technical details</a:t>
            </a:r>
          </a:p>
          <a:p>
            <a:r>
              <a:rPr lang="en-US" baseline="0" dirty="0" smtClean="0"/>
              <a:t>Slides to emphasize technical stuff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</a:t>
            </a:r>
            <a:r>
              <a:rPr lang="en-US" baseline="0" dirty="0" smtClean="0"/>
              <a:t> verify a user’s input for the unknown word? -&gt; user consensus</a:t>
            </a:r>
          </a:p>
          <a:p>
            <a:endParaRPr lang="en-US" dirty="0" smtClean="0"/>
          </a:p>
          <a:p>
            <a:r>
              <a:rPr lang="en-US" dirty="0" smtClean="0"/>
              <a:t>Human error -&gt; discrepancies sent to additional users for</a:t>
            </a:r>
            <a:r>
              <a:rPr lang="en-US" baseline="0" dirty="0" smtClean="0"/>
              <a:t> </a:t>
            </a:r>
            <a:r>
              <a:rPr lang="en-US" dirty="0" smtClean="0"/>
              <a:t>consensus before digitizing</a:t>
            </a:r>
          </a:p>
          <a:p>
            <a:endParaRPr lang="en-US" dirty="0" smtClean="0"/>
          </a:p>
          <a:p>
            <a:r>
              <a:rPr lang="en-US" dirty="0" smtClean="0"/>
              <a:t>Talk</a:t>
            </a:r>
            <a:r>
              <a:rPr lang="en-US" baseline="0" dirty="0" smtClean="0"/>
              <a:t> about cheating (penis attack case)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Control word gives</a:t>
            </a:r>
            <a:r>
              <a:rPr lang="en-CA" baseline="0" dirty="0" smtClean="0"/>
              <a:t> the system some confidence</a:t>
            </a:r>
          </a:p>
          <a:p>
            <a:endParaRPr lang="en-CA" baseline="0" dirty="0" smtClean="0"/>
          </a:p>
          <a:p>
            <a:r>
              <a:rPr lang="en-CA" baseline="0" dirty="0" smtClean="0"/>
              <a:t>Talk about consensus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</a:t>
            </a:r>
            <a:r>
              <a:rPr lang="en-US" baseline="0" dirty="0" smtClean="0"/>
              <a:t> verify a user’s input for the unknown word? -&gt; user consensus</a:t>
            </a:r>
          </a:p>
          <a:p>
            <a:endParaRPr lang="en-US" dirty="0" smtClean="0"/>
          </a:p>
          <a:p>
            <a:r>
              <a:rPr lang="en-US" dirty="0" smtClean="0"/>
              <a:t>Human error -&gt; discrepancies sent to additional users for</a:t>
            </a:r>
            <a:r>
              <a:rPr lang="en-US" baseline="0" dirty="0" smtClean="0"/>
              <a:t> </a:t>
            </a:r>
            <a:r>
              <a:rPr lang="en-US" dirty="0" smtClean="0"/>
              <a:t>consensus before digitizing</a:t>
            </a:r>
          </a:p>
          <a:p>
            <a:endParaRPr lang="en-US" dirty="0" smtClean="0"/>
          </a:p>
          <a:p>
            <a:r>
              <a:rPr lang="en-US" dirty="0" smtClean="0"/>
              <a:t>Talk</a:t>
            </a:r>
            <a:r>
              <a:rPr lang="en-US" baseline="0" dirty="0" smtClean="0"/>
              <a:t> about cheating (penis attack case)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9</a:t>
            </a:r>
            <a:r>
              <a:rPr lang="en-CA" baseline="0" dirty="0" smtClean="0"/>
              <a:t> billion = 450 panama </a:t>
            </a:r>
            <a:r>
              <a:rPr lang="en-CA" baseline="0" dirty="0" err="1" smtClean="0"/>
              <a:t>cannals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Build interactive game</a:t>
            </a:r>
            <a:r>
              <a:rPr lang="en-CA" baseline="0" dirty="0" smtClean="0"/>
              <a:t> for audience to play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noProof="0" dirty="0" err="1" smtClean="0"/>
              <a:t>Traditionall</a:t>
            </a:r>
            <a:r>
              <a:rPr lang="en-US" dirty="0" smtClean="0"/>
              <a:t>y:</a:t>
            </a:r>
          </a:p>
          <a:p>
            <a:endParaRPr lang="en-US" dirty="0" smtClean="0"/>
          </a:p>
          <a:p>
            <a:r>
              <a:rPr lang="en-US" dirty="0" smtClean="0"/>
              <a:t>DC</a:t>
            </a:r>
            <a:r>
              <a:rPr lang="en-US" baseline="0" dirty="0" smtClean="0"/>
              <a:t> spreads complex piece of computation to multiple machines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because:</a:t>
            </a:r>
            <a:endParaRPr lang="en-US" b="0" dirty="0" smtClean="0"/>
          </a:p>
          <a:p>
            <a:pPr lvl="1"/>
            <a:r>
              <a:rPr lang="en-US" b="0" dirty="0" smtClean="0"/>
              <a:t>Odd number of players/Connection problem</a:t>
            </a:r>
          </a:p>
          <a:p>
            <a:pPr lvl="1"/>
            <a:r>
              <a:rPr lang="en-US" b="0" dirty="0" smtClean="0"/>
              <a:t>Cheating prevention – seed</a:t>
            </a:r>
            <a:r>
              <a:rPr lang="en-US" b="0" baseline="0" dirty="0" smtClean="0"/>
              <a:t> images with honest user </a:t>
            </a:r>
            <a:r>
              <a:rPr lang="en-US" b="0" baseline="0" dirty="0" err="1" smtClean="0"/>
              <a:t>behaviour</a:t>
            </a:r>
            <a:r>
              <a:rPr lang="en-US" b="0" baseline="0" dirty="0" smtClean="0"/>
              <a:t> known -&gt; compare against user in question</a:t>
            </a:r>
          </a:p>
          <a:p>
            <a:endParaRPr lang="en-CA" b="0" dirty="0" smtClean="0"/>
          </a:p>
          <a:p>
            <a:endParaRPr lang="en-CA" b="0" dirty="0" smtClean="0"/>
          </a:p>
          <a:p>
            <a:r>
              <a:rPr lang="en-CA" b="0" dirty="0" smtClean="0"/>
              <a:t>Solves</a:t>
            </a:r>
            <a:r>
              <a:rPr lang="en-CA" b="0" baseline="0" dirty="0" smtClean="0"/>
              <a:t> the bootstrap problem – users will use it only if it’s meaningful, but the program needs users to be </a:t>
            </a:r>
            <a:r>
              <a:rPr lang="en-CA" b="0" baseline="0" dirty="0" err="1" smtClean="0"/>
              <a:t>meangingful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arises</a:t>
            </a:r>
            <a:r>
              <a:rPr lang="en-US" baseline="0" dirty="0" smtClean="0"/>
              <a:t> when there exists too many possibilities for the input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Make connection to </a:t>
            </a:r>
            <a:r>
              <a:rPr lang="en-CA" dirty="0" err="1" smtClean="0"/>
              <a:t>esp</a:t>
            </a:r>
            <a:r>
              <a:rPr lang="en-CA" dirty="0" smtClean="0"/>
              <a:t> game (source of tags)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arises</a:t>
            </a:r>
            <a:r>
              <a:rPr lang="en-US" baseline="0" dirty="0" smtClean="0"/>
              <a:t> when there exists too many possibilities for player 1’s output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Better interaction -&gt; more engaging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Split measures</a:t>
            </a:r>
            <a:r>
              <a:rPr lang="en-CA" baseline="0" dirty="0" smtClean="0"/>
              <a:t> into multiple slides!!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Communication monitoring a big problem, no suitable solution yet</a:t>
            </a:r>
          </a:p>
          <a:p>
            <a:r>
              <a:rPr lang="en-US" dirty="0" smtClean="0"/>
              <a:t>-passing</a:t>
            </a:r>
            <a:r>
              <a:rPr lang="en-US" baseline="0" dirty="0" smtClean="0"/>
              <a:t> of IM/email -&gt; dealt with by limiting words to dictionary words, alphabet characters only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</a:t>
            </a:r>
            <a:r>
              <a:rPr lang="en-US" baseline="0" dirty="0" smtClean="0"/>
              <a:t> productivity: trivial/fun tasks distracting us from ‘real’ work? Does society lose its productivity as a whole?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Games go out of style fast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Motivation: </a:t>
            </a:r>
            <a:r>
              <a:rPr lang="de-DE" baseline="0" dirty="0" err="1" smtClean="0"/>
              <a:t>Humans</a:t>
            </a:r>
            <a:r>
              <a:rPr lang="de-DE" baseline="0" dirty="0" smtClean="0"/>
              <a:t> &gt; </a:t>
            </a:r>
            <a:r>
              <a:rPr lang="de-DE" baseline="0" dirty="0" err="1" smtClean="0"/>
              <a:t>computers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r>
              <a:rPr lang="de-DE" dirty="0" smtClean="0"/>
              <a:t>CHC: </a:t>
            </a:r>
            <a:r>
              <a:rPr lang="de-DE" dirty="0" err="1" smtClean="0"/>
              <a:t>Harness</a:t>
            </a:r>
            <a:r>
              <a:rPr lang="de-DE" baseline="0" dirty="0" smtClean="0"/>
              <a:t> the power of cognitive computation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Don‘t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job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security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can we</a:t>
            </a:r>
            <a:r>
              <a:rPr lang="en-CA" baseline="0" dirty="0" smtClean="0"/>
              <a:t> reduce HR cost? – ask the audience!</a:t>
            </a:r>
          </a:p>
          <a:p>
            <a:endParaRPr lang="en-CA" baseline="0" dirty="0" smtClean="0"/>
          </a:p>
          <a:p>
            <a:endParaRPr lang="en-CA" dirty="0" smtClean="0"/>
          </a:p>
          <a:p>
            <a:r>
              <a:rPr lang="en-CA" dirty="0" err="1" smtClean="0"/>
              <a:t>crowdsourcing</a:t>
            </a:r>
            <a:r>
              <a:rPr lang="en-CA" baseline="0" dirty="0" smtClean="0"/>
              <a:t> := openly engaging the public to harness power of the masses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Forum where users</a:t>
            </a:r>
            <a:r>
              <a:rPr lang="en-CA" baseline="0" dirty="0" smtClean="0"/>
              <a:t> contribute and purchase stock photos. </a:t>
            </a:r>
            <a:endParaRPr lang="en-CA" dirty="0" smtClean="0"/>
          </a:p>
          <a:p>
            <a:r>
              <a:rPr lang="en-CA" dirty="0" err="1" smtClean="0"/>
              <a:t>iStockPhoto</a:t>
            </a:r>
            <a:r>
              <a:rPr lang="en-CA" dirty="0" smtClean="0"/>
              <a:t> capitalized</a:t>
            </a:r>
            <a:r>
              <a:rPr lang="en-CA" baseline="0" dirty="0" smtClean="0"/>
              <a:t> on cheap, professional hardware and emerging technology in computational photography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Corporate</a:t>
            </a:r>
            <a:r>
              <a:rPr lang="en-CA" baseline="0" dirty="0" smtClean="0"/>
              <a:t> R&amp;D is constantly engaged in the process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err="1" smtClean="0"/>
              <a:t>Innocentive</a:t>
            </a:r>
            <a:r>
              <a:rPr lang="en-CA" dirty="0" smtClean="0"/>
              <a:t> provides “Rooms” where</a:t>
            </a:r>
            <a:r>
              <a:rPr lang="en-CA" baseline="0" dirty="0" smtClean="0"/>
              <a:t> solvers can discuss/collaborate with a certain degree of privacy</a:t>
            </a:r>
          </a:p>
          <a:p>
            <a:endParaRPr lang="en-CA" baseline="0" dirty="0" smtClean="0"/>
          </a:p>
          <a:p>
            <a:r>
              <a:rPr lang="en-CA" dirty="0" smtClean="0"/>
              <a:t>Ownership</a:t>
            </a:r>
            <a:r>
              <a:rPr lang="en-CA" baseline="0" dirty="0" smtClean="0"/>
              <a:t> of results remain with company (similar to agreement R&amp;D scientists sign)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Diversity</a:t>
            </a:r>
            <a:r>
              <a:rPr lang="en-CA" baseline="0" dirty="0" smtClean="0"/>
              <a:t> -&gt;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R&amp;D labs look at the problem the same way, out-of-box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thinking more likely when outside influences are introduced (methodology diversity)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-&gt;breakthrough/innovation likely to come from experts outside the problem domain (content diversity)</a:t>
            </a:r>
          </a:p>
          <a:p>
            <a:endParaRPr lang="en-CA" dirty="0" smtClean="0"/>
          </a:p>
          <a:p>
            <a:r>
              <a:rPr lang="en-CA" dirty="0" smtClean="0"/>
              <a:t>Workforce mentality -&gt; more intrinsic motivation</a:t>
            </a:r>
            <a:r>
              <a:rPr lang="en-CA" baseline="0" dirty="0" smtClean="0"/>
              <a:t> since solvers select their 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By 18</a:t>
            </a:r>
            <a:r>
              <a:rPr lang="en-CA" baseline="30000" dirty="0" smtClean="0"/>
              <a:t>th</a:t>
            </a:r>
            <a:r>
              <a:rPr lang="en-CA" dirty="0" smtClean="0"/>
              <a:t> century inventor</a:t>
            </a:r>
            <a:r>
              <a:rPr lang="en-CA" baseline="0" dirty="0" smtClean="0"/>
              <a:t>: Wolfgang von </a:t>
            </a:r>
            <a:r>
              <a:rPr lang="en-CA" baseline="0" dirty="0" err="1" smtClean="0"/>
              <a:t>Kempelen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44EC-199E-4516-92F3-37048EB2EF23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F9B5-D61B-4432-89EC-F28FBFDB353C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6B84-8926-4BEA-BC62-E490F37BE3C1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C59C-CDA3-44ED-BA0A-A089BABB4B51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0AA-5A18-437F-B05A-676644867CF3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52DC-3AEE-4C07-924A-AD2F6D5D199B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3B1E-4AB6-49B4-B2CF-15D17CD3C125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4EC0-1890-4268-A869-346B30D88838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0B7C-C8CA-4DE5-A8FE-261826BE3138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3229-012C-4B40-BE91-37E400644C4D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5C1-B9AD-487E-A40C-AD4429047B9C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FC5-742A-4B0C-9E21-31468FFF06A4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91AE-AF65-40F2-A744-16882FDF15E2}" type="datetime1">
              <a:rPr lang="de-DE" smtClean="0"/>
              <a:pPr/>
              <a:t>31.03.2010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3683-6E1C-49FA-B4A2-4D336827C42C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ap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turk.com/mturk/welcom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Collaborative Human Computing</a:t>
            </a:r>
            <a:endParaRPr lang="de-C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Zack Zhu</a:t>
            </a:r>
          </a:p>
          <a:p>
            <a:r>
              <a:rPr lang="en-US" dirty="0" smtClean="0"/>
              <a:t>March 31, 2010</a:t>
            </a:r>
          </a:p>
          <a:p>
            <a:r>
              <a:rPr lang="en-US" dirty="0" smtClean="0"/>
              <a:t>Seminar for Distributed Computing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3286092" cy="7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285992"/>
            <a:ext cx="6858048" cy="406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zazhu\AppData\Local\Microsoft\Windows\Temporary Internet Files\Content.IE5\8SV35TC0\MCBS01580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9" y="3357561"/>
            <a:ext cx="2286016" cy="2112641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7"/>
          </a:xfrm>
        </p:spPr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R&amp;D</a:t>
            </a:r>
          </a:p>
          <a:p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786446" y="6286520"/>
            <a:ext cx="2884886" cy="493693"/>
          </a:xfrm>
        </p:spPr>
        <p:txBody>
          <a:bodyPr/>
          <a:lstStyle/>
          <a:p>
            <a:fld id="{DC113683-6E1C-49FA-B4A2-4D336827C42C}" type="slidenum">
              <a:rPr lang="de-CH" smtClean="0"/>
              <a:pPr/>
              <a:t>10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3286092" cy="7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849330"/>
            <a:ext cx="5072066" cy="30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zazhu\AppData\Local\Microsoft\Windows\Temporary Internet Files\Content.IE5\8SV35TC0\MCBS01580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500570"/>
            <a:ext cx="1968092" cy="1818829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7"/>
          </a:xfrm>
        </p:spPr>
        <p:txBody>
          <a:bodyPr/>
          <a:lstStyle/>
          <a:p>
            <a:r>
              <a:rPr lang="en-US" dirty="0" smtClean="0"/>
              <a:t>Why it works:</a:t>
            </a:r>
          </a:p>
          <a:p>
            <a:pPr lvl="1"/>
            <a:r>
              <a:rPr lang="en-US" dirty="0" smtClean="0"/>
              <a:t>Solver Diversity</a:t>
            </a:r>
          </a:p>
          <a:p>
            <a:pPr lvl="1"/>
            <a:r>
              <a:rPr lang="en-US" dirty="0" smtClean="0"/>
              <a:t>Workforce Mentality</a:t>
            </a:r>
          </a:p>
          <a:p>
            <a:pPr lvl="1"/>
            <a:r>
              <a:rPr lang="en-US" dirty="0" smtClean="0"/>
              <a:t>Vetted Input</a:t>
            </a:r>
          </a:p>
          <a:p>
            <a:pPr lvl="1"/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5715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985838"/>
            <a:ext cx="5715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852488"/>
            <a:ext cx="5715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Turk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642918"/>
            <a:ext cx="438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357158" y="2071678"/>
            <a:ext cx="3714776" cy="2857520"/>
            <a:chOff x="1000100" y="1714488"/>
            <a:chExt cx="3714776" cy="28575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0730" t="49306" r="29348" b="36805"/>
            <a:stretch>
              <a:fillRect/>
            </a:stretch>
          </p:blipFill>
          <p:spPr bwMode="auto">
            <a:xfrm>
              <a:off x="1000100" y="1714488"/>
              <a:ext cx="3643338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357554" y="2214554"/>
              <a:ext cx="285752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7344" t="49306" r="52343" b="36805"/>
            <a:stretch>
              <a:fillRect/>
            </a:stretch>
          </p:blipFill>
          <p:spPr bwMode="auto">
            <a:xfrm>
              <a:off x="1000100" y="3143248"/>
              <a:ext cx="3714776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6589" t="54862" r="41848" b="39583"/>
            <a:stretch>
              <a:fillRect/>
            </a:stretch>
          </p:blipFill>
          <p:spPr bwMode="auto">
            <a:xfrm rot="7951508">
              <a:off x="2098234" y="2933403"/>
              <a:ext cx="28575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3203" t="54862" r="65234" b="39583"/>
            <a:stretch>
              <a:fillRect/>
            </a:stretch>
          </p:blipFill>
          <p:spPr bwMode="auto">
            <a:xfrm rot="18469117">
              <a:off x="3456579" y="3002699"/>
              <a:ext cx="28575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214810" y="1857364"/>
            <a:ext cx="4929190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Human Intelligence Tasks (HIT)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Relatively trivial for users</a:t>
            </a:r>
          </a:p>
          <a:p>
            <a:pPr lvl="1"/>
            <a:r>
              <a:rPr lang="en-US" dirty="0" smtClean="0"/>
              <a:t>Difficult to automate</a:t>
            </a:r>
          </a:p>
          <a:p>
            <a:pPr lvl="1"/>
            <a:r>
              <a:rPr lang="en-US" dirty="0" smtClean="0"/>
              <a:t>Low payout:  $0.01-$5/HIT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Image tagging</a:t>
            </a:r>
          </a:p>
          <a:p>
            <a:pPr lvl="1"/>
            <a:r>
              <a:rPr lang="en-US" dirty="0" smtClean="0"/>
              <a:t>Write a review (movies, CDs)</a:t>
            </a:r>
          </a:p>
          <a:p>
            <a:pPr lvl="1"/>
            <a:r>
              <a:rPr lang="en-US" dirty="0" smtClean="0"/>
              <a:t>Rank a series of pictures</a:t>
            </a:r>
          </a:p>
          <a:p>
            <a:pPr lvl="1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14282" y="5143512"/>
            <a:ext cx="4059573" cy="1084841"/>
            <a:chOff x="214282" y="5143512"/>
            <a:chExt cx="4059573" cy="1084841"/>
          </a:xfrm>
        </p:grpSpPr>
        <p:sp>
          <p:nvSpPr>
            <p:cNvPr id="21" name="TextBox 20"/>
            <p:cNvSpPr txBox="1"/>
            <p:nvPr/>
          </p:nvSpPr>
          <p:spPr>
            <a:xfrm>
              <a:off x="214282" y="5643578"/>
              <a:ext cx="40595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>
                  <a:solidFill>
                    <a:srgbClr val="FF0000"/>
                  </a:solidFill>
                </a:rPr>
                <a:t>Virtual Sweatshop????</a:t>
              </a:r>
              <a:endParaRPr lang="en-CA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2001026" y="5357032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 smtClean="0"/>
              <a:t>How about harnessing the power of masses for</a:t>
            </a:r>
          </a:p>
          <a:p>
            <a:pPr algn="ctr">
              <a:buNone/>
            </a:pPr>
            <a:r>
              <a:rPr lang="en-US" sz="5000" b="1" u="sng" dirty="0" smtClean="0"/>
              <a:t>FREE</a:t>
            </a:r>
            <a:r>
              <a:rPr lang="en-US" sz="5000" dirty="0" smtClean="0"/>
              <a:t> and </a:t>
            </a:r>
            <a:r>
              <a:rPr lang="en-US" sz="5000" b="1" u="sng" dirty="0" smtClean="0"/>
              <a:t>Get Paid</a:t>
            </a:r>
            <a:r>
              <a:rPr lang="en-US" sz="5000" b="1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9141" t="50001" r="14062" b="11110"/>
          <a:stretch>
            <a:fillRect/>
          </a:stretch>
        </p:blipFill>
        <p:spPr bwMode="auto">
          <a:xfrm>
            <a:off x="3000364" y="1214422"/>
            <a:ext cx="30718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17</a:t>
            </a:fld>
            <a:endParaRPr lang="de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453" t="22222" r="10026" b="16435"/>
          <a:stretch>
            <a:fillRect/>
          </a:stretch>
        </p:blipFill>
        <p:spPr bwMode="auto">
          <a:xfrm>
            <a:off x="500034" y="1428736"/>
            <a:ext cx="828677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897" t="39429" r="15972" b="55941"/>
          <a:stretch>
            <a:fillRect/>
          </a:stretch>
        </p:blipFill>
        <p:spPr bwMode="auto">
          <a:xfrm>
            <a:off x="1500135" y="2500306"/>
            <a:ext cx="550072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3897" t="39429" r="15972" b="55941"/>
          <a:stretch>
            <a:fillRect/>
          </a:stretch>
        </p:blipFill>
        <p:spPr bwMode="auto">
          <a:xfrm>
            <a:off x="1519185" y="3100385"/>
            <a:ext cx="550072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897" t="39429" r="15972" b="55941"/>
          <a:stretch>
            <a:fillRect/>
          </a:stretch>
        </p:blipFill>
        <p:spPr bwMode="auto">
          <a:xfrm>
            <a:off x="2000232" y="4311649"/>
            <a:ext cx="550072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897" t="39429" r="15972" b="55941"/>
          <a:stretch>
            <a:fillRect/>
          </a:stretch>
        </p:blipFill>
        <p:spPr bwMode="auto">
          <a:xfrm>
            <a:off x="1500166" y="4921250"/>
            <a:ext cx="550072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628" y="3714752"/>
            <a:ext cx="185820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6,969,696,969 votes / 85%</a:t>
            </a:r>
            <a:endParaRPr lang="en-CA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32057" r="11989" b="33014"/>
          <a:stretch>
            <a:fillRect/>
          </a:stretch>
        </p:blipFill>
        <p:spPr bwMode="auto">
          <a:xfrm>
            <a:off x="2714612" y="2500306"/>
            <a:ext cx="3286148" cy="139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1643050"/>
            <a:ext cx="382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 see the next picture…</a:t>
            </a:r>
            <a:endParaRPr lang="en-CA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1357290" y="492919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Lesson</a:t>
            </a:r>
            <a:r>
              <a:rPr lang="en-CA" sz="2400" dirty="0" smtClean="0"/>
              <a:t>: Give the crowd something they need...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28"/>
            <a:ext cx="1714512" cy="9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4786346"/>
          </a:xfrm>
        </p:spPr>
        <p:txBody>
          <a:bodyPr>
            <a:normAutofit/>
          </a:bodyPr>
          <a:lstStyle/>
          <a:p>
            <a:r>
              <a:rPr lang="en-US" dirty="0" smtClean="0"/>
              <a:t>Initiative to digitize typeset text</a:t>
            </a:r>
          </a:p>
          <a:p>
            <a:pPr lvl="1"/>
            <a:r>
              <a:rPr lang="en-US" dirty="0" smtClean="0"/>
              <a:t>Today: OCR fails to recognize 20% of scanned text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Scanned 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Decipher with 2 independent OCR programs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List suspicious words (no consensus)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Distort and send out as </a:t>
            </a:r>
            <a:r>
              <a:rPr lang="en-US" dirty="0" err="1" smtClean="0"/>
              <a:t>reCaptcha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19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902646" cy="1785950"/>
          </a:xfrm>
          <a:prstGeom prst="rect">
            <a:avLst/>
          </a:prstGeom>
          <a:noFill/>
        </p:spPr>
      </p:pic>
      <p:pic>
        <p:nvPicPr>
          <p:cNvPr id="6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357562"/>
            <a:ext cx="902646" cy="1785950"/>
          </a:xfrm>
          <a:prstGeom prst="rect">
            <a:avLst/>
          </a:prstGeom>
          <a:noFill/>
        </p:spPr>
      </p:pic>
      <p:pic>
        <p:nvPicPr>
          <p:cNvPr id="7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902646" cy="1785950"/>
          </a:xfrm>
          <a:prstGeom prst="rect">
            <a:avLst/>
          </a:prstGeom>
          <a:noFill/>
        </p:spPr>
      </p:pic>
      <p:pic>
        <p:nvPicPr>
          <p:cNvPr id="8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00372"/>
            <a:ext cx="902646" cy="1785950"/>
          </a:xfrm>
          <a:prstGeom prst="rect">
            <a:avLst/>
          </a:prstGeom>
          <a:noFill/>
        </p:spPr>
      </p:pic>
      <p:pic>
        <p:nvPicPr>
          <p:cNvPr id="9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00108"/>
            <a:ext cx="902646" cy="1785950"/>
          </a:xfrm>
          <a:prstGeom prst="rect">
            <a:avLst/>
          </a:prstGeom>
          <a:noFill/>
        </p:spPr>
      </p:pic>
      <p:pic>
        <p:nvPicPr>
          <p:cNvPr id="10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256"/>
            <a:ext cx="902646" cy="1785950"/>
          </a:xfrm>
          <a:prstGeom prst="rect">
            <a:avLst/>
          </a:prstGeom>
          <a:noFill/>
        </p:spPr>
      </p:pic>
      <p:pic>
        <p:nvPicPr>
          <p:cNvPr id="11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429132"/>
            <a:ext cx="902646" cy="1785950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/>
          <p:nvPr/>
        </p:nvCxnSpPr>
        <p:spPr>
          <a:xfrm rot="10800000">
            <a:off x="3714744" y="278605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571868" y="3430588"/>
            <a:ext cx="428628" cy="6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893339" y="396478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4679157" y="396478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29190" y="3500438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000628" y="2857496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4394199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4282" y="285728"/>
            <a:ext cx="377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Distributed Computing...</a:t>
            </a:r>
            <a:endParaRPr lang="en-CA" sz="2800" dirty="0"/>
          </a:p>
        </p:txBody>
      </p:sp>
      <p:pic>
        <p:nvPicPr>
          <p:cNvPr id="2050" name="Picture 2" descr="C:\Users\zazhu\AppData\Local\Microsoft\Windows\Temporary Internet Files\Content.IE5\BYR17BEU\MCPE07015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857496"/>
            <a:ext cx="890890" cy="992187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20</a:t>
            </a:fld>
            <a:endParaRPr lang="de-CH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3787929" cy="15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2" y="1714488"/>
            <a:ext cx="2242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Unrecognized Word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1428736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Control Word </a:t>
            </a:r>
          </a:p>
          <a:p>
            <a:r>
              <a:rPr lang="en-US" sz="2000" dirty="0" smtClean="0"/>
              <a:t>(known from previous </a:t>
            </a:r>
            <a:r>
              <a:rPr lang="en-US" sz="2000" dirty="0" err="1" smtClean="0"/>
              <a:t>reCaptchas</a:t>
            </a:r>
            <a:r>
              <a:rPr lang="en-US" sz="2000" dirty="0" smtClean="0"/>
              <a:t>)</a:t>
            </a:r>
            <a:endParaRPr lang="en-CA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571736" y="2857496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857752" y="2857496"/>
            <a:ext cx="164307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85728"/>
            <a:ext cx="1714512" cy="9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158" y="5357826"/>
            <a:ext cx="8572560" cy="114300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Enter unrecognized word into database </a:t>
            </a:r>
          </a:p>
          <a:p>
            <a:pPr marL="971550" lvl="1" indent="-514350">
              <a:buNone/>
            </a:pPr>
            <a:r>
              <a:rPr lang="en-US" dirty="0" smtClean="0"/>
              <a:t>	(consensus established between </a:t>
            </a:r>
            <a:r>
              <a:rPr lang="en-US" b="1" i="1" dirty="0" smtClean="0"/>
              <a:t>n</a:t>
            </a:r>
            <a:r>
              <a:rPr lang="en-US" dirty="0" smtClean="0"/>
              <a:t> people)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21</a:t>
            </a:fld>
            <a:endParaRPr lang="de-CH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787929" cy="15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29322" y="2857496"/>
            <a:ext cx="1952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Natural Fading</a:t>
            </a:r>
            <a:endParaRPr lang="en-C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1643050"/>
            <a:ext cx="201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Scanning Noise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2143116"/>
            <a:ext cx="295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Artificial Transformation</a:t>
            </a:r>
            <a:endParaRPr lang="en-CA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000628" y="3071810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107917" y="3464719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072330" y="2857496"/>
            <a:ext cx="164307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28"/>
            <a:ext cx="1714512" cy="9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4214842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Is it secure?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More secure than conventional </a:t>
            </a:r>
            <a:r>
              <a:rPr lang="en-US" sz="2800" dirty="0" err="1" smtClean="0"/>
              <a:t>Captchas</a:t>
            </a:r>
            <a:endParaRPr lang="en-US" sz="2800" dirty="0" smtClean="0"/>
          </a:p>
          <a:p>
            <a:pPr lvl="1"/>
            <a:r>
              <a:rPr lang="en-US" sz="2400" dirty="0" smtClean="0"/>
              <a:t>Anti-</a:t>
            </a:r>
            <a:r>
              <a:rPr lang="en-US" sz="2400" dirty="0" err="1" smtClean="0"/>
              <a:t>captcha</a:t>
            </a:r>
            <a:r>
              <a:rPr lang="en-US" sz="2400" dirty="0" smtClean="0"/>
              <a:t> algorithms</a:t>
            </a:r>
          </a:p>
          <a:p>
            <a:pPr lvl="1"/>
            <a:r>
              <a:rPr lang="en-US" sz="2400" dirty="0" smtClean="0"/>
              <a:t>100% Successful in failing anti-</a:t>
            </a:r>
            <a:r>
              <a:rPr lang="en-US" sz="2400" dirty="0" err="1" smtClean="0"/>
              <a:t>captcha</a:t>
            </a:r>
            <a:r>
              <a:rPr lang="en-US" sz="2400" dirty="0" smtClean="0"/>
              <a:t> algorithms</a:t>
            </a:r>
          </a:p>
          <a:p>
            <a:pPr lvl="1"/>
            <a:r>
              <a:rPr lang="en-US" sz="2400" dirty="0" smtClean="0"/>
              <a:t>Computer-generated </a:t>
            </a:r>
            <a:r>
              <a:rPr lang="en-US" sz="2400" dirty="0" err="1" smtClean="0"/>
              <a:t>Captcha</a:t>
            </a:r>
            <a:r>
              <a:rPr lang="en-US" sz="2400" dirty="0" smtClean="0"/>
              <a:t> 90% successful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28"/>
            <a:ext cx="1714512" cy="9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Is it successful?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Accuracy of 99.1% </a:t>
            </a:r>
          </a:p>
          <a:p>
            <a:pPr lvl="2"/>
            <a:r>
              <a:rPr lang="en-US" dirty="0" smtClean="0"/>
              <a:t>Human: 99%</a:t>
            </a:r>
          </a:p>
          <a:p>
            <a:pPr lvl="2"/>
            <a:r>
              <a:rPr lang="en-US" dirty="0" smtClean="0"/>
              <a:t>Standard OCR: 83.5%</a:t>
            </a:r>
          </a:p>
          <a:p>
            <a:pPr lvl="1"/>
            <a:r>
              <a:rPr lang="en-US" dirty="0" smtClean="0"/>
              <a:t>440 Million words deciphered in the 1</a:t>
            </a:r>
            <a:r>
              <a:rPr lang="en-US" baseline="30000" dirty="0" smtClean="0"/>
              <a:t>st</a:t>
            </a:r>
            <a:r>
              <a:rPr lang="en-US" dirty="0" smtClean="0"/>
              <a:t> year (~17,600 books)</a:t>
            </a:r>
          </a:p>
          <a:p>
            <a:pPr lvl="1"/>
            <a:r>
              <a:rPr lang="en-US" dirty="0" smtClean="0"/>
              <a:t>35 Million words/day (March, 2009)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rot="10800000">
            <a:off x="4071934" y="5072074"/>
            <a:ext cx="11525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7290" y="571501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</a:rPr>
              <a:t>9 BILLION human-hours/year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23</a:t>
            </a:fld>
            <a:endParaRPr lang="de-C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56483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gwap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7501"/>
          <a:stretch>
            <a:fillRect/>
          </a:stretch>
        </p:blipFill>
        <p:spPr bwMode="auto">
          <a:xfrm>
            <a:off x="3071802" y="0"/>
            <a:ext cx="2857500" cy="17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6262" t="18309" r="17150" b="5927"/>
          <a:stretch>
            <a:fillRect/>
          </a:stretch>
        </p:blipFill>
        <p:spPr bwMode="auto">
          <a:xfrm>
            <a:off x="1071538" y="1714488"/>
            <a:ext cx="70321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gwap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7501"/>
          <a:stretch>
            <a:fillRect/>
          </a:stretch>
        </p:blipFill>
        <p:spPr bwMode="auto">
          <a:xfrm>
            <a:off x="3071802" y="0"/>
            <a:ext cx="2857500" cy="17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6050" t="12582" r="3960" b="5756"/>
          <a:stretch>
            <a:fillRect/>
          </a:stretch>
        </p:blipFill>
        <p:spPr bwMode="auto">
          <a:xfrm>
            <a:off x="714348" y="2143116"/>
            <a:ext cx="771284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171448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Tagging</a:t>
            </a:r>
            <a:endParaRPr lang="en-CA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it fun?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15 million agreements (tags) from 75,000 players</a:t>
            </a:r>
          </a:p>
          <a:p>
            <a:pPr lvl="1"/>
            <a:r>
              <a:rPr lang="en-CA" dirty="0" smtClean="0"/>
              <a:t>200,000 </a:t>
            </a:r>
            <a:r>
              <a:rPr lang="en-CA" b="1" dirty="0" smtClean="0"/>
              <a:t>regular</a:t>
            </a:r>
            <a:r>
              <a:rPr lang="en-CA" dirty="0" smtClean="0"/>
              <a:t> players</a:t>
            </a:r>
          </a:p>
          <a:p>
            <a:pPr lvl="1"/>
            <a:r>
              <a:rPr lang="en-CA" dirty="0" smtClean="0"/>
              <a:t>Many people play &gt;20 hours a week</a:t>
            </a:r>
          </a:p>
          <a:p>
            <a:pPr lvl="1"/>
            <a:r>
              <a:rPr lang="en-CA" dirty="0" smtClean="0"/>
              <a:t>Playing streaks of &gt;15 hours</a:t>
            </a:r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26</a:t>
            </a:fld>
            <a:endParaRPr lang="de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501"/>
          <a:stretch>
            <a:fillRect/>
          </a:stretch>
        </p:blipFill>
        <p:spPr bwMode="auto">
          <a:xfrm>
            <a:off x="3071802" y="0"/>
            <a:ext cx="2857500" cy="17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Why?</a:t>
            </a:r>
          </a:p>
          <a:p>
            <a:pPr lvl="1"/>
            <a:r>
              <a:rPr lang="en-CA" dirty="0" smtClean="0"/>
              <a:t>Sense of connection with your partner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“...the two of you are bringing your minds together in ways lovers would envy.”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27</a:t>
            </a:fld>
            <a:endParaRPr lang="de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501"/>
          <a:stretch>
            <a:fillRect/>
          </a:stretch>
        </p:blipFill>
        <p:spPr bwMode="auto">
          <a:xfrm>
            <a:off x="3071802" y="0"/>
            <a:ext cx="2857500" cy="17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14620"/>
            <a:ext cx="1978263" cy="25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29124" y="2714620"/>
            <a:ext cx="2357454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President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b="1" dirty="0" smtClean="0"/>
              <a:t>Yuck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14356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Player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Version?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28</a:t>
            </a:fld>
            <a:endParaRPr lang="de-CH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Record moves of players with time stamps</a:t>
            </a:r>
          </a:p>
          <a:p>
            <a:r>
              <a:rPr lang="en-US" sz="2800" dirty="0" smtClean="0"/>
              <a:t>Play pre-recorded moves</a:t>
            </a:r>
          </a:p>
          <a:p>
            <a:endParaRPr lang="en-US" sz="900" dirty="0" smtClean="0"/>
          </a:p>
          <a:p>
            <a:r>
              <a:rPr lang="en-US" sz="2800" dirty="0" smtClean="0"/>
              <a:t>ESN Game</a:t>
            </a:r>
          </a:p>
          <a:p>
            <a:pPr lvl="1"/>
            <a:r>
              <a:rPr lang="en-US" sz="2400" dirty="0" smtClean="0"/>
              <a:t>Moves recorded (Player A): </a:t>
            </a:r>
          </a:p>
          <a:p>
            <a:pPr lvl="1">
              <a:buNone/>
            </a:pPr>
            <a:r>
              <a:rPr lang="en-US" sz="2400" dirty="0" smtClean="0"/>
              <a:t>(0:02) goddess; (0:03) </a:t>
            </a:r>
            <a:r>
              <a:rPr lang="en-US" sz="2400" dirty="0" err="1" smtClean="0"/>
              <a:t>ziyi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(0:04) thoughtful; (0:08) hot</a:t>
            </a:r>
          </a:p>
          <a:p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57290" y="514351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Taboo Words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Player 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Bot</a:t>
                      </a:r>
                      <a:r>
                        <a:rPr lang="en-US" dirty="0" smtClean="0"/>
                        <a:t> (Player</a:t>
                      </a:r>
                      <a:r>
                        <a:rPr lang="en-US" baseline="0" dirty="0" smtClean="0"/>
                        <a:t> A)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Woman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0:01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ziyi</a:t>
                      </a:r>
                      <a:endParaRPr lang="en-C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Beautiful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0:02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asian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goddess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Gorgeous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0:03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ziyi</a:t>
                      </a:r>
                      <a:endParaRPr lang="en-CA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14554"/>
            <a:ext cx="2218610" cy="27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572000" y="4572008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500042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b="1" baseline="0" dirty="0" smtClean="0"/>
              <a:t>…0 </a:t>
            </a:r>
            <a:r>
              <a:rPr lang="en-US" sz="3500" b="1" dirty="0" smtClean="0"/>
              <a:t>Player?</a:t>
            </a: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29</a:t>
            </a:fld>
            <a:endParaRPr lang="de-C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142984"/>
            <a:ext cx="4857784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596" y="4857760"/>
            <a:ext cx="8229600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Moves recorded</a:t>
            </a:r>
          </a:p>
          <a:p>
            <a:pPr>
              <a:buNone/>
            </a:pPr>
            <a:r>
              <a:rPr lang="en-US" sz="2400" dirty="0" err="1" smtClean="0"/>
              <a:t>Bot</a:t>
            </a:r>
            <a:r>
              <a:rPr lang="en-US" sz="2400" dirty="0" smtClean="0"/>
              <a:t> 1: (0:02) goddess; (0:04) face; (0:08) hot </a:t>
            </a:r>
            <a:r>
              <a:rPr lang="en-US" sz="2400" b="1" i="1" dirty="0" smtClean="0"/>
              <a:t>(0:14) flowers</a:t>
            </a:r>
          </a:p>
          <a:p>
            <a:pPr>
              <a:buNone/>
            </a:pPr>
            <a:r>
              <a:rPr lang="en-US" sz="2400" dirty="0" err="1" smtClean="0"/>
              <a:t>Bot</a:t>
            </a:r>
            <a:r>
              <a:rPr lang="en-US" sz="2400" dirty="0" smtClean="0"/>
              <a:t> 2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(0:01) flowers</a:t>
            </a:r>
            <a:r>
              <a:rPr lang="en-US" sz="2400" dirty="0" smtClean="0"/>
              <a:t>; (0:02) model; (0:03) </a:t>
            </a:r>
            <a:r>
              <a:rPr lang="en-US" sz="2400" dirty="0" err="1" smtClean="0"/>
              <a:t>asian</a:t>
            </a:r>
            <a:r>
              <a:rPr lang="en-US" sz="2400" dirty="0" smtClean="0"/>
              <a:t>; (0:09) girl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zazhu\Local Settings\Temporary Internet Files\Content.IE5\QZSXKZ05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20"/>
            <a:ext cx="902646" cy="178595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rot="10800000">
            <a:off x="3571868" y="2786058"/>
            <a:ext cx="357190" cy="214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500430" y="3571876"/>
            <a:ext cx="428628" cy="6985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964777" y="4179099"/>
            <a:ext cx="285752" cy="214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822033" y="4250537"/>
            <a:ext cx="285752" cy="214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72066" y="3643314"/>
            <a:ext cx="428628" cy="14287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143504" y="3000372"/>
            <a:ext cx="428628" cy="7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464843" y="2464587"/>
            <a:ext cx="428628" cy="7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4282" y="357166"/>
            <a:ext cx="499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...redefined: Distributed </a:t>
            </a:r>
            <a:r>
              <a:rPr lang="en-CA" sz="2800" b="1" i="1" u="sng" dirty="0" smtClean="0"/>
              <a:t>Thinking</a:t>
            </a:r>
            <a:endParaRPr lang="en-CA" sz="2800" b="1" i="1" u="sng" dirty="0"/>
          </a:p>
        </p:txBody>
      </p:sp>
      <p:pic>
        <p:nvPicPr>
          <p:cNvPr id="1027" name="Picture 3" descr="C:\Users\zazhu\AppData\Local\Microsoft\Windows\Temporary Internet Files\Content.IE5\ATVR8USG\MCj041149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429000"/>
            <a:ext cx="1032125" cy="1201733"/>
          </a:xfrm>
          <a:prstGeom prst="rect">
            <a:avLst/>
          </a:prstGeom>
          <a:noFill/>
        </p:spPr>
      </p:pic>
      <p:pic>
        <p:nvPicPr>
          <p:cNvPr id="1028" name="Picture 4" descr="C:\Users\zazhu\AppData\Local\Microsoft\Windows\Temporary Internet Files\Content.IE5\BECB7URQ\MCj04115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142984"/>
            <a:ext cx="1000132" cy="1153234"/>
          </a:xfrm>
          <a:prstGeom prst="rect">
            <a:avLst/>
          </a:prstGeom>
          <a:noFill/>
        </p:spPr>
      </p:pic>
      <p:pic>
        <p:nvPicPr>
          <p:cNvPr id="1029" name="Picture 5" descr="C:\Users\zazhu\AppData\Local\Microsoft\Windows\Temporary Internet Files\Content.IE5\A8E1H700\MCj041037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071802" y="4429132"/>
            <a:ext cx="874757" cy="1154108"/>
          </a:xfrm>
          <a:prstGeom prst="rect">
            <a:avLst/>
          </a:prstGeom>
          <a:noFill/>
        </p:spPr>
      </p:pic>
      <p:pic>
        <p:nvPicPr>
          <p:cNvPr id="29" name="Picture 4" descr="C:\Users\zazhu\AppData\Local\Microsoft\Windows\Temporary Internet Files\Content.IE5\BECB7URQ\MCj04115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29190" y="4429132"/>
            <a:ext cx="1000132" cy="1153234"/>
          </a:xfrm>
          <a:prstGeom prst="rect">
            <a:avLst/>
          </a:prstGeom>
          <a:noFill/>
        </p:spPr>
      </p:pic>
      <p:pic>
        <p:nvPicPr>
          <p:cNvPr id="30" name="Picture 4" descr="C:\Users\zazhu\AppData\Local\Microsoft\Windows\Temporary Internet Files\Content.IE5\BECB7URQ\MCj041150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143248"/>
            <a:ext cx="1000132" cy="1153234"/>
          </a:xfrm>
          <a:prstGeom prst="rect">
            <a:avLst/>
          </a:prstGeom>
          <a:noFill/>
        </p:spPr>
      </p:pic>
      <p:pic>
        <p:nvPicPr>
          <p:cNvPr id="31" name="Picture 3" descr="C:\Users\zazhu\AppData\Local\Microsoft\Windows\Temporary Internet Files\Content.IE5\ATVR8USG\MCj041149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28860" y="1643050"/>
            <a:ext cx="1032125" cy="1201733"/>
          </a:xfrm>
          <a:prstGeom prst="rect">
            <a:avLst/>
          </a:prstGeom>
          <a:noFill/>
        </p:spPr>
      </p:pic>
      <p:pic>
        <p:nvPicPr>
          <p:cNvPr id="32" name="Picture 5" descr="C:\Users\zazhu\AppData\Local\Microsoft\Windows\Temporary Internet Files\Content.IE5\A8E1H700\MCj041037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143116"/>
            <a:ext cx="874757" cy="1154108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2071670" y="4500570"/>
            <a:ext cx="2451587" cy="2357430"/>
            <a:chOff x="2071670" y="4500570"/>
            <a:chExt cx="2451587" cy="2357430"/>
          </a:xfrm>
        </p:grpSpPr>
        <p:pic>
          <p:nvPicPr>
            <p:cNvPr id="18" name="Picture 2" descr="C:\Users\zazhu\AppData\Local\Microsoft\Windows\Temporary Internet Files\Content.IE5\BYR17BEU\MCPE07015_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1670" y="5865813"/>
              <a:ext cx="890890" cy="992187"/>
            </a:xfrm>
            <a:prstGeom prst="rect">
              <a:avLst/>
            </a:prstGeom>
            <a:noFill/>
          </p:spPr>
        </p:pic>
        <p:cxnSp>
          <p:nvCxnSpPr>
            <p:cNvPr id="33" name="Shape 32"/>
            <p:cNvCxnSpPr>
              <a:stCxn id="18" idx="3"/>
              <a:endCxn id="21" idx="2"/>
            </p:cNvCxnSpPr>
            <p:nvPr/>
          </p:nvCxnSpPr>
          <p:spPr>
            <a:xfrm flipV="1">
              <a:off x="2962560" y="4500570"/>
              <a:ext cx="1560697" cy="1861337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&lt;-&gt; algorithm: Input-Output</a:t>
            </a:r>
          </a:p>
          <a:p>
            <a:endParaRPr lang="en-US" dirty="0" smtClean="0"/>
          </a:p>
          <a:p>
            <a:r>
              <a:rPr lang="en-US" dirty="0" smtClean="0"/>
              <a:t>Symmetric/Parallel: </a:t>
            </a:r>
          </a:p>
          <a:p>
            <a:pPr>
              <a:buNone/>
            </a:pPr>
            <a:r>
              <a:rPr lang="en-US" i="1" dirty="0" smtClean="0"/>
              <a:t>	n</a:t>
            </a:r>
            <a:r>
              <a:rPr lang="en-US" dirty="0" smtClean="0"/>
              <a:t> player completing the same task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3786182" y="5143512"/>
            <a:ext cx="171451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Consensus </a:t>
            </a:r>
          </a:p>
          <a:p>
            <a:pPr algn="ctr"/>
            <a:r>
              <a:rPr lang="en-US" dirty="0" smtClean="0"/>
              <a:t>(e.g. ESN Game)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86050" y="528638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86050" y="585789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00694" y="557214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72132" y="5214950"/>
            <a:ext cx="1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Store: apple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4929198"/>
            <a:ext cx="30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1: “pear, orange, apple”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5429264"/>
            <a:ext cx="207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2: “…apple…”</a:t>
            </a:r>
            <a:endParaRPr lang="en-CA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500562" y="4929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3" descr="C:\Users\zazhu\AppData\Local\Microsoft\Windows\Temporary Internet Files\Content.IE5\5NE2TRT2\MCj043151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29066"/>
            <a:ext cx="828440" cy="82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04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88195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31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05" y="2643182"/>
            <a:ext cx="3238516" cy="23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40015" y="307181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User-Created </a:t>
            </a:r>
          </a:p>
          <a:p>
            <a:pPr algn="ctr"/>
            <a:r>
              <a:rPr lang="en-US" sz="2800" b="1" dirty="0" smtClean="0"/>
              <a:t>Pings</a:t>
            </a:r>
            <a:endParaRPr lang="en-CA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2891" y="407194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32</a:t>
            </a:fld>
            <a:endParaRPr lang="de-CH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643182"/>
            <a:ext cx="329713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11717" y="5072074"/>
            <a:ext cx="88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/>
              <a:t>Trunk</a:t>
            </a:r>
            <a:endParaRPr lang="en-CA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8247" y="2243072"/>
            <a:ext cx="1857388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Trunk/Tusk/Ear</a:t>
            </a:r>
            <a:endParaRPr lang="en-CA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155609" y="4571058"/>
            <a:ext cx="642942" cy="5019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69171" y="2071678"/>
            <a:ext cx="59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/>
              <a:t>Ear</a:t>
            </a:r>
            <a:endParaRPr lang="en-CA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11717" y="2143116"/>
            <a:ext cx="73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/>
              <a:t>Tusk</a:t>
            </a:r>
            <a:endParaRPr lang="en-CA" sz="2400" i="1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rot="16200000" flipH="1">
            <a:off x="5428180" y="3057810"/>
            <a:ext cx="1395723" cy="4896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630456" y="2514305"/>
            <a:ext cx="538467" cy="3675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33</a:t>
            </a:fld>
            <a:endParaRPr lang="de-C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71108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1785926"/>
            <a:ext cx="105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Hints:</a:t>
            </a:r>
            <a:endParaRPr lang="en-CA" sz="2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Asymmetric/Sequential: </a:t>
            </a:r>
          </a:p>
          <a:p>
            <a:pPr>
              <a:buNone/>
            </a:pPr>
            <a:r>
              <a:rPr lang="en-US" dirty="0" smtClean="0"/>
              <a:t>Player 1’s output fed to Player 2’s input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34</a:t>
            </a:fld>
            <a:endParaRPr lang="de-CH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00166" y="4143380"/>
            <a:ext cx="812810" cy="2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29454" y="450057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282" y="4714884"/>
            <a:ext cx="151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“Object”</a:t>
            </a:r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5984" y="3857627"/>
            <a:ext cx="1879232" cy="13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Player 1’s Task</a:t>
            </a:r>
            <a:endParaRPr lang="en-CA" sz="2400" dirty="0"/>
          </a:p>
        </p:txBody>
      </p:sp>
      <p:pic>
        <p:nvPicPr>
          <p:cNvPr id="18435" name="Picture 3" descr="C:\Users\zazhu\AppData\Local\Microsoft\Windows\Temporary Internet Files\Content.IE5\5NE2TRT2\MCj043151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884345" cy="884345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4214810" y="4500570"/>
            <a:ext cx="884248" cy="2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00166" y="4929198"/>
            <a:ext cx="812810" cy="2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72066" y="3857628"/>
            <a:ext cx="1879232" cy="13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Player 2’s Guess</a:t>
            </a:r>
            <a:endParaRPr lang="en-C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32889" y="4286256"/>
            <a:ext cx="151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“Object”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Measures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Pretty standard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Player queue</a:t>
            </a:r>
          </a:p>
          <a:p>
            <a:r>
              <a:rPr lang="en-US" dirty="0" smtClean="0"/>
              <a:t>IP Check (location proximity)</a:t>
            </a:r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More interesting…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Test image/</a:t>
            </a:r>
            <a:r>
              <a:rPr lang="en-US" dirty="0" err="1" smtClean="0"/>
              <a:t>behaviour</a:t>
            </a:r>
            <a:r>
              <a:rPr lang="en-US" dirty="0" smtClean="0"/>
              <a:t> matching</a:t>
            </a:r>
          </a:p>
          <a:p>
            <a:r>
              <a:rPr lang="en-US" dirty="0" smtClean="0"/>
              <a:t>Aggregated consensus</a:t>
            </a:r>
          </a:p>
          <a:p>
            <a:r>
              <a:rPr lang="en-US" dirty="0" err="1" smtClean="0"/>
              <a:t>reCaptcha</a:t>
            </a:r>
            <a:r>
              <a:rPr lang="en-US" dirty="0" smtClean="0"/>
              <a:t> the </a:t>
            </a:r>
            <a:r>
              <a:rPr lang="en-US" dirty="0" err="1" smtClean="0"/>
              <a:t>gwap</a:t>
            </a:r>
            <a:r>
              <a:rPr lang="en-US" dirty="0" smtClean="0"/>
              <a:t> games?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36</a:t>
            </a:fld>
            <a:endParaRPr lang="de-C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Security Measures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L. von </a:t>
            </a:r>
            <a:r>
              <a:rPr lang="en-US" sz="2000" dirty="0" err="1" smtClean="0"/>
              <a:t>Ahn</a:t>
            </a:r>
            <a:r>
              <a:rPr lang="en-US" sz="2000" dirty="0" smtClean="0"/>
              <a:t>, M. Blum (2006). </a:t>
            </a:r>
            <a:r>
              <a:rPr lang="en-US" sz="2000" dirty="0" err="1" smtClean="0"/>
              <a:t>Peekaboom</a:t>
            </a:r>
            <a:r>
              <a:rPr lang="en-US" sz="2000" dirty="0" smtClean="0"/>
              <a:t>: A game for locating objects in images. In </a:t>
            </a:r>
            <a:r>
              <a:rPr lang="en-US" sz="2000" i="1" dirty="0" smtClean="0"/>
              <a:t>ACM CHI.</a:t>
            </a:r>
            <a:endParaRPr lang="de-CH" sz="2000" dirty="0" smtClean="0"/>
          </a:p>
          <a:p>
            <a:r>
              <a:rPr lang="de-CH" sz="2000" dirty="0" smtClean="0"/>
              <a:t>L. von Ahn, B. Maurer, C. </a:t>
            </a:r>
            <a:r>
              <a:rPr lang="de-CH" sz="2000" dirty="0" err="1" smtClean="0"/>
              <a:t>McMillen</a:t>
            </a:r>
            <a:r>
              <a:rPr lang="de-CH" sz="2000" dirty="0" smtClean="0"/>
              <a:t>, D. Abraham, </a:t>
            </a:r>
            <a:r>
              <a:rPr lang="en-US" sz="2000" dirty="0" smtClean="0"/>
              <a:t>and M. Blum. “</a:t>
            </a:r>
            <a:r>
              <a:rPr lang="en-US" sz="2000" dirty="0" err="1" smtClean="0"/>
              <a:t>reCAPTCHA</a:t>
            </a:r>
            <a:r>
              <a:rPr lang="en-US" sz="2000" dirty="0" smtClean="0"/>
              <a:t>: Human-Based Character Recognition via Web Security Measures.” </a:t>
            </a:r>
            <a:r>
              <a:rPr lang="en-US" sz="2000" i="1" dirty="0" smtClean="0"/>
              <a:t>Science, </a:t>
            </a:r>
            <a:r>
              <a:rPr lang="en-CA" sz="2000" dirty="0" smtClean="0"/>
              <a:t>September 2008.</a:t>
            </a:r>
            <a:endParaRPr lang="en-US" sz="2000" dirty="0" smtClean="0"/>
          </a:p>
          <a:p>
            <a:r>
              <a:rPr lang="en-US" sz="2000" dirty="0" smtClean="0"/>
              <a:t>J. Howe. “The Rise of Crowd Surfing”</a:t>
            </a:r>
            <a:r>
              <a:rPr lang="en-US" sz="2000" i="1" dirty="0" smtClean="0"/>
              <a:t>, Wired</a:t>
            </a:r>
            <a:r>
              <a:rPr lang="en-US" sz="2000" dirty="0" smtClean="0"/>
              <a:t>, June 2006.</a:t>
            </a:r>
          </a:p>
          <a:p>
            <a:r>
              <a:rPr lang="en-US" sz="2000" dirty="0" smtClean="0"/>
              <a:t>D. P. Anderson , J. Cobb , E. </a:t>
            </a:r>
            <a:r>
              <a:rPr lang="en-US" sz="2000" dirty="0" err="1" smtClean="0"/>
              <a:t>Korpela</a:t>
            </a:r>
            <a:r>
              <a:rPr lang="en-US" sz="2000" dirty="0" smtClean="0"/>
              <a:t> , M. </a:t>
            </a:r>
            <a:r>
              <a:rPr lang="en-US" sz="2000" dirty="0" err="1" smtClean="0"/>
              <a:t>Lebofsky</a:t>
            </a:r>
            <a:r>
              <a:rPr lang="en-US" sz="2000" dirty="0" smtClean="0"/>
              <a:t> , D. </a:t>
            </a:r>
            <a:r>
              <a:rPr lang="en-US" sz="2000" dirty="0" err="1" smtClean="0"/>
              <a:t>Werthimer</a:t>
            </a:r>
            <a:r>
              <a:rPr lang="en-US" sz="2000" dirty="0" smtClean="0"/>
              <a:t>, “</a:t>
            </a:r>
            <a:r>
              <a:rPr lang="en-US" sz="2000" dirty="0" err="1" smtClean="0"/>
              <a:t>SETI@home</a:t>
            </a:r>
            <a:r>
              <a:rPr lang="en-US" sz="2000" dirty="0" smtClean="0"/>
              <a:t>: an experiment in public-resource computing,” </a:t>
            </a:r>
            <a:r>
              <a:rPr lang="en-US" sz="2000" i="1" dirty="0" smtClean="0"/>
              <a:t>Communications of the ACM,</a:t>
            </a:r>
            <a:r>
              <a:rPr lang="en-US" sz="2000" dirty="0" smtClean="0"/>
              <a:t> v.45 n.11, p.56-61, November 2002 .</a:t>
            </a:r>
          </a:p>
          <a:p>
            <a:r>
              <a:rPr lang="en-US" sz="2000" i="1" dirty="0" err="1" smtClean="0"/>
              <a:t>gwap</a:t>
            </a:r>
            <a:r>
              <a:rPr lang="en-US" sz="2000" i="1" dirty="0" smtClean="0"/>
              <a:t>, </a:t>
            </a:r>
            <a:r>
              <a:rPr lang="en-US" sz="2000" i="1" dirty="0" smtClean="0">
                <a:hlinkClick r:id="rId3"/>
              </a:rPr>
              <a:t>http://www.gwap.com</a:t>
            </a:r>
            <a:endParaRPr lang="en-US" sz="2000" i="1" dirty="0" smtClean="0"/>
          </a:p>
          <a:p>
            <a:r>
              <a:rPr lang="en-US" sz="2000" i="1" dirty="0" smtClean="0"/>
              <a:t>Amazon Mechanical Turk, </a:t>
            </a:r>
            <a:r>
              <a:rPr lang="en-US" sz="2000" i="1" dirty="0" smtClean="0">
                <a:hlinkClick r:id="rId4"/>
              </a:rPr>
              <a:t>https://www.mturk.com/mturk/welcome</a:t>
            </a:r>
            <a:endParaRPr lang="en-US" sz="2000" i="1" dirty="0" smtClean="0"/>
          </a:p>
          <a:p>
            <a:r>
              <a:rPr lang="en-US" sz="2000" i="1" dirty="0" smtClean="0"/>
              <a:t>Google Tech Talk, http://www.cs.cmu.edu/~biglou/ </a:t>
            </a:r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37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productivity?</a:t>
            </a:r>
          </a:p>
          <a:p>
            <a:endParaRPr lang="en-US" dirty="0" smtClean="0"/>
          </a:p>
          <a:p>
            <a:r>
              <a:rPr lang="en-US" dirty="0" smtClean="0"/>
              <a:t>Declining popularity with time, </a:t>
            </a:r>
            <a:r>
              <a:rPr lang="en-US" dirty="0" err="1" smtClean="0"/>
              <a:t>repackagable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…your input?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38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4429156" cy="58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356" y="1428736"/>
            <a:ext cx="5609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 smtClean="0"/>
              <a:t>“</a:t>
            </a:r>
            <a:r>
              <a:rPr lang="en-CA" sz="6000" b="1" dirty="0" err="1" smtClean="0"/>
              <a:t>Crowdsourcing</a:t>
            </a:r>
            <a:r>
              <a:rPr lang="en-CA" sz="6000" b="1" dirty="0" smtClean="0"/>
              <a:t>”</a:t>
            </a:r>
            <a:endParaRPr lang="en-CA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08206" y="2786058"/>
            <a:ext cx="5907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/>
              <a:t>Human Resource = $$$$$!!</a:t>
            </a:r>
            <a:endParaRPr lang="en-CA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6" name="TextBox 5"/>
          <p:cNvSpPr txBox="1"/>
          <p:nvPr/>
        </p:nvSpPr>
        <p:spPr>
          <a:xfrm>
            <a:off x="3090589" y="2214554"/>
            <a:ext cx="27774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b="1" dirty="0" smtClean="0"/>
              <a:t>+</a:t>
            </a:r>
          </a:p>
          <a:p>
            <a:pPr algn="ctr"/>
            <a:r>
              <a:rPr lang="en-CA" sz="6000" b="1" dirty="0" smtClean="0"/>
              <a:t>Internet</a:t>
            </a:r>
          </a:p>
          <a:p>
            <a:pPr algn="ctr"/>
            <a:endParaRPr lang="en-CA" sz="6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14320" y="3995702"/>
            <a:ext cx="28150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b="1" dirty="0" smtClean="0"/>
              <a:t>+</a:t>
            </a:r>
          </a:p>
          <a:p>
            <a:pPr algn="ctr"/>
            <a:r>
              <a:rPr lang="en-CA" sz="6000" b="1" dirty="0" smtClean="0"/>
              <a:t>Web 2.0</a:t>
            </a:r>
          </a:p>
          <a:p>
            <a:pPr algn="ctr"/>
            <a:endParaRPr lang="en-CA" sz="6000" b="1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6929454" y="4477940"/>
            <a:ext cx="1714512" cy="2380060"/>
            <a:chOff x="1142976" y="4113161"/>
            <a:chExt cx="890890" cy="1236720"/>
          </a:xfrm>
        </p:grpSpPr>
        <p:pic>
          <p:nvPicPr>
            <p:cNvPr id="11" name="Picture 2" descr="C:\Users\zazhu\AppData\Local\Microsoft\Windows\Temporary Internet Files\Content.IE5\BYR17BEU\MCPE07015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4357694"/>
              <a:ext cx="890890" cy="992187"/>
            </a:xfrm>
            <a:prstGeom prst="rect">
              <a:avLst/>
            </a:prstGeom>
            <a:noFill/>
          </p:spPr>
        </p:pic>
        <p:sp>
          <p:nvSpPr>
            <p:cNvPr id="15" name="Freeform 14"/>
            <p:cNvSpPr/>
            <p:nvPr/>
          </p:nvSpPr>
          <p:spPr>
            <a:xfrm>
              <a:off x="1428750" y="4798535"/>
              <a:ext cx="195488" cy="321153"/>
            </a:xfrm>
            <a:custGeom>
              <a:avLst/>
              <a:gdLst>
                <a:gd name="connsiteX0" fmla="*/ 0 w 195488"/>
                <a:gd name="connsiteY0" fmla="*/ 154465 h 321153"/>
                <a:gd name="connsiteX1" fmla="*/ 14288 w 195488"/>
                <a:gd name="connsiteY1" fmla="*/ 163990 h 321153"/>
                <a:gd name="connsiteX2" fmla="*/ 80963 w 195488"/>
                <a:gd name="connsiteY2" fmla="*/ 154465 h 321153"/>
                <a:gd name="connsiteX3" fmla="*/ 95250 w 195488"/>
                <a:gd name="connsiteY3" fmla="*/ 149703 h 321153"/>
                <a:gd name="connsiteX4" fmla="*/ 128588 w 195488"/>
                <a:gd name="connsiteY4" fmla="*/ 111603 h 321153"/>
                <a:gd name="connsiteX5" fmla="*/ 133350 w 195488"/>
                <a:gd name="connsiteY5" fmla="*/ 97315 h 321153"/>
                <a:gd name="connsiteX6" fmla="*/ 152400 w 195488"/>
                <a:gd name="connsiteY6" fmla="*/ 68740 h 321153"/>
                <a:gd name="connsiteX7" fmla="*/ 157163 w 195488"/>
                <a:gd name="connsiteY7" fmla="*/ 35403 h 321153"/>
                <a:gd name="connsiteX8" fmla="*/ 161925 w 195488"/>
                <a:gd name="connsiteY8" fmla="*/ 6828 h 321153"/>
                <a:gd name="connsiteX9" fmla="*/ 166688 w 195488"/>
                <a:gd name="connsiteY9" fmla="*/ 44928 h 321153"/>
                <a:gd name="connsiteX10" fmla="*/ 176213 w 195488"/>
                <a:gd name="connsiteY10" fmla="*/ 116365 h 321153"/>
                <a:gd name="connsiteX11" fmla="*/ 161925 w 195488"/>
                <a:gd name="connsiteY11" fmla="*/ 264003 h 321153"/>
                <a:gd name="connsiteX12" fmla="*/ 147638 w 195488"/>
                <a:gd name="connsiteY12" fmla="*/ 273528 h 321153"/>
                <a:gd name="connsiteX13" fmla="*/ 138113 w 195488"/>
                <a:gd name="connsiteY13" fmla="*/ 287815 h 321153"/>
                <a:gd name="connsiteX14" fmla="*/ 109538 w 195488"/>
                <a:gd name="connsiteY14" fmla="*/ 306865 h 321153"/>
                <a:gd name="connsiteX15" fmla="*/ 80963 w 195488"/>
                <a:gd name="connsiteY15" fmla="*/ 321153 h 321153"/>
                <a:gd name="connsiteX16" fmla="*/ 57150 w 195488"/>
                <a:gd name="connsiteY16" fmla="*/ 302103 h 321153"/>
                <a:gd name="connsiteX17" fmla="*/ 52388 w 195488"/>
                <a:gd name="connsiteY17" fmla="*/ 287815 h 321153"/>
                <a:gd name="connsiteX18" fmla="*/ 38100 w 195488"/>
                <a:gd name="connsiteY18" fmla="*/ 283053 h 321153"/>
                <a:gd name="connsiteX19" fmla="*/ 23813 w 195488"/>
                <a:gd name="connsiteY19" fmla="*/ 254478 h 321153"/>
                <a:gd name="connsiteX20" fmla="*/ 14288 w 195488"/>
                <a:gd name="connsiteY20" fmla="*/ 225903 h 321153"/>
                <a:gd name="connsiteX21" fmla="*/ 4763 w 195488"/>
                <a:gd name="connsiteY21" fmla="*/ 197328 h 321153"/>
                <a:gd name="connsiteX22" fmla="*/ 0 w 195488"/>
                <a:gd name="connsiteY22" fmla="*/ 183040 h 321153"/>
                <a:gd name="connsiteX23" fmla="*/ 0 w 195488"/>
                <a:gd name="connsiteY23" fmla="*/ 154465 h 32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5488" h="321153">
                  <a:moveTo>
                    <a:pt x="0" y="154465"/>
                  </a:moveTo>
                  <a:cubicBezTo>
                    <a:pt x="4763" y="157640"/>
                    <a:pt x="8581" y="163551"/>
                    <a:pt x="14288" y="163990"/>
                  </a:cubicBezTo>
                  <a:cubicBezTo>
                    <a:pt x="33731" y="165486"/>
                    <a:pt x="60669" y="160263"/>
                    <a:pt x="80963" y="154465"/>
                  </a:cubicBezTo>
                  <a:cubicBezTo>
                    <a:pt x="85790" y="153086"/>
                    <a:pt x="90488" y="151290"/>
                    <a:pt x="95250" y="149703"/>
                  </a:cubicBezTo>
                  <a:cubicBezTo>
                    <a:pt x="117475" y="116365"/>
                    <a:pt x="104775" y="127478"/>
                    <a:pt x="128588" y="111603"/>
                  </a:cubicBezTo>
                  <a:cubicBezTo>
                    <a:pt x="130175" y="106840"/>
                    <a:pt x="130912" y="101703"/>
                    <a:pt x="133350" y="97315"/>
                  </a:cubicBezTo>
                  <a:cubicBezTo>
                    <a:pt x="138909" y="87308"/>
                    <a:pt x="152400" y="68740"/>
                    <a:pt x="152400" y="68740"/>
                  </a:cubicBezTo>
                  <a:cubicBezTo>
                    <a:pt x="153988" y="57628"/>
                    <a:pt x="155456" y="46498"/>
                    <a:pt x="157163" y="35403"/>
                  </a:cubicBezTo>
                  <a:cubicBezTo>
                    <a:pt x="158631" y="25859"/>
                    <a:pt x="155097" y="0"/>
                    <a:pt x="161925" y="6828"/>
                  </a:cubicBezTo>
                  <a:cubicBezTo>
                    <a:pt x="170975" y="15878"/>
                    <a:pt x="164878" y="32258"/>
                    <a:pt x="166688" y="44928"/>
                  </a:cubicBezTo>
                  <a:cubicBezTo>
                    <a:pt x="177375" y="119738"/>
                    <a:pt x="165081" y="16185"/>
                    <a:pt x="176213" y="116365"/>
                  </a:cubicBezTo>
                  <a:cubicBezTo>
                    <a:pt x="176167" y="117648"/>
                    <a:pt x="195488" y="230438"/>
                    <a:pt x="161925" y="264003"/>
                  </a:cubicBezTo>
                  <a:cubicBezTo>
                    <a:pt x="157878" y="268050"/>
                    <a:pt x="152400" y="270353"/>
                    <a:pt x="147638" y="273528"/>
                  </a:cubicBezTo>
                  <a:cubicBezTo>
                    <a:pt x="144463" y="278290"/>
                    <a:pt x="142421" y="284046"/>
                    <a:pt x="138113" y="287815"/>
                  </a:cubicBezTo>
                  <a:cubicBezTo>
                    <a:pt x="129498" y="295353"/>
                    <a:pt x="119063" y="300515"/>
                    <a:pt x="109538" y="306865"/>
                  </a:cubicBezTo>
                  <a:cubicBezTo>
                    <a:pt x="91074" y="319174"/>
                    <a:pt x="100679" y="314580"/>
                    <a:pt x="80963" y="321153"/>
                  </a:cubicBezTo>
                  <a:cubicBezTo>
                    <a:pt x="64485" y="315660"/>
                    <a:pt x="65766" y="319336"/>
                    <a:pt x="57150" y="302103"/>
                  </a:cubicBezTo>
                  <a:cubicBezTo>
                    <a:pt x="54905" y="297613"/>
                    <a:pt x="55938" y="291365"/>
                    <a:pt x="52388" y="287815"/>
                  </a:cubicBezTo>
                  <a:cubicBezTo>
                    <a:pt x="48838" y="284265"/>
                    <a:pt x="42863" y="284640"/>
                    <a:pt x="38100" y="283053"/>
                  </a:cubicBezTo>
                  <a:cubicBezTo>
                    <a:pt x="20737" y="230958"/>
                    <a:pt x="48426" y="309856"/>
                    <a:pt x="23813" y="254478"/>
                  </a:cubicBezTo>
                  <a:cubicBezTo>
                    <a:pt x="19735" y="245303"/>
                    <a:pt x="17463" y="235428"/>
                    <a:pt x="14288" y="225903"/>
                  </a:cubicBezTo>
                  <a:lnTo>
                    <a:pt x="4763" y="197328"/>
                  </a:lnTo>
                  <a:cubicBezTo>
                    <a:pt x="3175" y="192565"/>
                    <a:pt x="0" y="188060"/>
                    <a:pt x="0" y="183040"/>
                  </a:cubicBezTo>
                  <a:lnTo>
                    <a:pt x="0" y="15446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23975" y="4486275"/>
              <a:ext cx="104776" cy="1999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2500" dirty="0" smtClean="0"/>
                <a:t>$</a:t>
              </a:r>
              <a:endParaRPr lang="en-CA" sz="25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44121" y="4500570"/>
              <a:ext cx="56045" cy="34925"/>
            </a:xfrm>
            <a:custGeom>
              <a:avLst/>
              <a:gdLst>
                <a:gd name="connsiteX0" fmla="*/ 6350 w 56045"/>
                <a:gd name="connsiteY0" fmla="*/ 0 h 34925"/>
                <a:gd name="connsiteX1" fmla="*/ 53975 w 56045"/>
                <a:gd name="connsiteY1" fmla="*/ 14287 h 34925"/>
                <a:gd name="connsiteX2" fmla="*/ 49213 w 56045"/>
                <a:gd name="connsiteY2" fmla="*/ 33337 h 34925"/>
                <a:gd name="connsiteX3" fmla="*/ 11113 w 56045"/>
                <a:gd name="connsiteY3" fmla="*/ 28575 h 34925"/>
                <a:gd name="connsiteX4" fmla="*/ 15875 w 56045"/>
                <a:gd name="connsiteY4" fmla="*/ 14287 h 34925"/>
                <a:gd name="connsiteX5" fmla="*/ 6350 w 56045"/>
                <a:gd name="connsiteY5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45" h="34925">
                  <a:moveTo>
                    <a:pt x="6350" y="0"/>
                  </a:moveTo>
                  <a:cubicBezTo>
                    <a:pt x="12700" y="0"/>
                    <a:pt x="49643" y="1291"/>
                    <a:pt x="53975" y="14287"/>
                  </a:cubicBezTo>
                  <a:cubicBezTo>
                    <a:pt x="56045" y="20497"/>
                    <a:pt x="50800" y="26987"/>
                    <a:pt x="49213" y="33337"/>
                  </a:cubicBezTo>
                  <a:cubicBezTo>
                    <a:pt x="36513" y="31750"/>
                    <a:pt x="22226" y="34925"/>
                    <a:pt x="11113" y="28575"/>
                  </a:cubicBezTo>
                  <a:cubicBezTo>
                    <a:pt x="6754" y="26084"/>
                    <a:pt x="13630" y="18777"/>
                    <a:pt x="15875" y="14287"/>
                  </a:cubicBezTo>
                  <a:cubicBezTo>
                    <a:pt x="18435" y="9168"/>
                    <a:pt x="0" y="0"/>
                    <a:pt x="63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5541" y="4459004"/>
              <a:ext cx="104776" cy="1999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2500" dirty="0" smtClean="0"/>
                <a:t>$</a:t>
              </a:r>
              <a:endParaRPr lang="en-CA" sz="25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286840" y="4113161"/>
              <a:ext cx="641954" cy="530285"/>
            </a:xfrm>
            <a:custGeom>
              <a:avLst/>
              <a:gdLst>
                <a:gd name="connsiteX0" fmla="*/ 0 w 641954"/>
                <a:gd name="connsiteY0" fmla="*/ 514350 h 530285"/>
                <a:gd name="connsiteX1" fmla="*/ 9525 w 641954"/>
                <a:gd name="connsiteY1" fmla="*/ 438150 h 530285"/>
                <a:gd name="connsiteX2" fmla="*/ 14288 w 641954"/>
                <a:gd name="connsiteY2" fmla="*/ 409575 h 530285"/>
                <a:gd name="connsiteX3" fmla="*/ 23813 w 641954"/>
                <a:gd name="connsiteY3" fmla="*/ 385762 h 530285"/>
                <a:gd name="connsiteX4" fmla="*/ 33338 w 641954"/>
                <a:gd name="connsiteY4" fmla="*/ 266700 h 530285"/>
                <a:gd name="connsiteX5" fmla="*/ 38100 w 641954"/>
                <a:gd name="connsiteY5" fmla="*/ 252412 h 530285"/>
                <a:gd name="connsiteX6" fmla="*/ 42863 w 641954"/>
                <a:gd name="connsiteY6" fmla="*/ 233362 h 530285"/>
                <a:gd name="connsiteX7" fmla="*/ 52388 w 641954"/>
                <a:gd name="connsiteY7" fmla="*/ 295275 h 530285"/>
                <a:gd name="connsiteX8" fmla="*/ 57150 w 641954"/>
                <a:gd name="connsiteY8" fmla="*/ 347662 h 530285"/>
                <a:gd name="connsiteX9" fmla="*/ 61913 w 641954"/>
                <a:gd name="connsiteY9" fmla="*/ 176212 h 530285"/>
                <a:gd name="connsiteX10" fmla="*/ 66675 w 641954"/>
                <a:gd name="connsiteY10" fmla="*/ 200025 h 530285"/>
                <a:gd name="connsiteX11" fmla="*/ 71438 w 641954"/>
                <a:gd name="connsiteY11" fmla="*/ 219075 h 530285"/>
                <a:gd name="connsiteX12" fmla="*/ 76200 w 641954"/>
                <a:gd name="connsiteY12" fmla="*/ 233362 h 530285"/>
                <a:gd name="connsiteX13" fmla="*/ 85725 w 641954"/>
                <a:gd name="connsiteY13" fmla="*/ 276225 h 530285"/>
                <a:gd name="connsiteX14" fmla="*/ 95250 w 641954"/>
                <a:gd name="connsiteY14" fmla="*/ 257175 h 530285"/>
                <a:gd name="connsiteX15" fmla="*/ 104775 w 641954"/>
                <a:gd name="connsiteY15" fmla="*/ 157162 h 530285"/>
                <a:gd name="connsiteX16" fmla="*/ 109538 w 641954"/>
                <a:gd name="connsiteY16" fmla="*/ 171450 h 530285"/>
                <a:gd name="connsiteX17" fmla="*/ 123825 w 641954"/>
                <a:gd name="connsiteY17" fmla="*/ 242887 h 530285"/>
                <a:gd name="connsiteX18" fmla="*/ 128588 w 641954"/>
                <a:gd name="connsiteY18" fmla="*/ 309562 h 530285"/>
                <a:gd name="connsiteX19" fmla="*/ 138113 w 641954"/>
                <a:gd name="connsiteY19" fmla="*/ 295275 h 530285"/>
                <a:gd name="connsiteX20" fmla="*/ 142875 w 641954"/>
                <a:gd name="connsiteY20" fmla="*/ 204787 h 530285"/>
                <a:gd name="connsiteX21" fmla="*/ 147638 w 641954"/>
                <a:gd name="connsiteY21" fmla="*/ 166687 h 530285"/>
                <a:gd name="connsiteX22" fmla="*/ 152400 w 641954"/>
                <a:gd name="connsiteY22" fmla="*/ 195262 h 530285"/>
                <a:gd name="connsiteX23" fmla="*/ 157163 w 641954"/>
                <a:gd name="connsiteY23" fmla="*/ 247650 h 530285"/>
                <a:gd name="connsiteX24" fmla="*/ 161925 w 641954"/>
                <a:gd name="connsiteY24" fmla="*/ 85725 h 530285"/>
                <a:gd name="connsiteX25" fmla="*/ 171450 w 641954"/>
                <a:gd name="connsiteY25" fmla="*/ 171450 h 530285"/>
                <a:gd name="connsiteX26" fmla="*/ 180975 w 641954"/>
                <a:gd name="connsiteY26" fmla="*/ 319087 h 530285"/>
                <a:gd name="connsiteX27" fmla="*/ 195263 w 641954"/>
                <a:gd name="connsiteY27" fmla="*/ 195262 h 530285"/>
                <a:gd name="connsiteX28" fmla="*/ 209550 w 641954"/>
                <a:gd name="connsiteY28" fmla="*/ 66675 h 530285"/>
                <a:gd name="connsiteX29" fmla="*/ 223838 w 641954"/>
                <a:gd name="connsiteY29" fmla="*/ 0 h 530285"/>
                <a:gd name="connsiteX30" fmla="*/ 238125 w 641954"/>
                <a:gd name="connsiteY30" fmla="*/ 47625 h 530285"/>
                <a:gd name="connsiteX31" fmla="*/ 247650 w 641954"/>
                <a:gd name="connsiteY31" fmla="*/ 100012 h 530285"/>
                <a:gd name="connsiteX32" fmla="*/ 257175 w 641954"/>
                <a:gd name="connsiteY32" fmla="*/ 195262 h 530285"/>
                <a:gd name="connsiteX33" fmla="*/ 266700 w 641954"/>
                <a:gd name="connsiteY33" fmla="*/ 100012 h 530285"/>
                <a:gd name="connsiteX34" fmla="*/ 271463 w 641954"/>
                <a:gd name="connsiteY34" fmla="*/ 71437 h 530285"/>
                <a:gd name="connsiteX35" fmla="*/ 280988 w 641954"/>
                <a:gd name="connsiteY35" fmla="*/ 28575 h 530285"/>
                <a:gd name="connsiteX36" fmla="*/ 285750 w 641954"/>
                <a:gd name="connsiteY36" fmla="*/ 200025 h 530285"/>
                <a:gd name="connsiteX37" fmla="*/ 295275 w 641954"/>
                <a:gd name="connsiteY37" fmla="*/ 142875 h 530285"/>
                <a:gd name="connsiteX38" fmla="*/ 304800 w 641954"/>
                <a:gd name="connsiteY38" fmla="*/ 100012 h 530285"/>
                <a:gd name="connsiteX39" fmla="*/ 300038 w 641954"/>
                <a:gd name="connsiteY39" fmla="*/ 228600 h 530285"/>
                <a:gd name="connsiteX40" fmla="*/ 285750 w 641954"/>
                <a:gd name="connsiteY40" fmla="*/ 200025 h 530285"/>
                <a:gd name="connsiteX41" fmla="*/ 276225 w 641954"/>
                <a:gd name="connsiteY41" fmla="*/ 171450 h 530285"/>
                <a:gd name="connsiteX42" fmla="*/ 261938 w 641954"/>
                <a:gd name="connsiteY42" fmla="*/ 152400 h 530285"/>
                <a:gd name="connsiteX43" fmla="*/ 252413 w 641954"/>
                <a:gd name="connsiteY43" fmla="*/ 138112 h 530285"/>
                <a:gd name="connsiteX44" fmla="*/ 242888 w 641954"/>
                <a:gd name="connsiteY44" fmla="*/ 228600 h 530285"/>
                <a:gd name="connsiteX45" fmla="*/ 252413 w 641954"/>
                <a:gd name="connsiteY45" fmla="*/ 252412 h 530285"/>
                <a:gd name="connsiteX46" fmla="*/ 261938 w 641954"/>
                <a:gd name="connsiteY46" fmla="*/ 219075 h 530285"/>
                <a:gd name="connsiteX47" fmla="*/ 266700 w 641954"/>
                <a:gd name="connsiteY47" fmla="*/ 195262 h 530285"/>
                <a:gd name="connsiteX48" fmla="*/ 276225 w 641954"/>
                <a:gd name="connsiteY48" fmla="*/ 166687 h 530285"/>
                <a:gd name="connsiteX49" fmla="*/ 285750 w 641954"/>
                <a:gd name="connsiteY49" fmla="*/ 133350 h 530285"/>
                <a:gd name="connsiteX50" fmla="*/ 295275 w 641954"/>
                <a:gd name="connsiteY50" fmla="*/ 119062 h 530285"/>
                <a:gd name="connsiteX51" fmla="*/ 300038 w 641954"/>
                <a:gd name="connsiteY51" fmla="*/ 171450 h 530285"/>
                <a:gd name="connsiteX52" fmla="*/ 304800 w 641954"/>
                <a:gd name="connsiteY52" fmla="*/ 204787 h 530285"/>
                <a:gd name="connsiteX53" fmla="*/ 314325 w 641954"/>
                <a:gd name="connsiteY53" fmla="*/ 314325 h 530285"/>
                <a:gd name="connsiteX54" fmla="*/ 328613 w 641954"/>
                <a:gd name="connsiteY54" fmla="*/ 285750 h 530285"/>
                <a:gd name="connsiteX55" fmla="*/ 333375 w 641954"/>
                <a:gd name="connsiteY55" fmla="*/ 271462 h 530285"/>
                <a:gd name="connsiteX56" fmla="*/ 347663 w 641954"/>
                <a:gd name="connsiteY56" fmla="*/ 242887 h 530285"/>
                <a:gd name="connsiteX57" fmla="*/ 357188 w 641954"/>
                <a:gd name="connsiteY57" fmla="*/ 219075 h 530285"/>
                <a:gd name="connsiteX58" fmla="*/ 371475 w 641954"/>
                <a:gd name="connsiteY58" fmla="*/ 190500 h 530285"/>
                <a:gd name="connsiteX59" fmla="*/ 381000 w 641954"/>
                <a:gd name="connsiteY59" fmla="*/ 161925 h 530285"/>
                <a:gd name="connsiteX60" fmla="*/ 409575 w 641954"/>
                <a:gd name="connsiteY60" fmla="*/ 104775 h 530285"/>
                <a:gd name="connsiteX61" fmla="*/ 423863 w 641954"/>
                <a:gd name="connsiteY61" fmla="*/ 66675 h 530285"/>
                <a:gd name="connsiteX62" fmla="*/ 414338 w 641954"/>
                <a:gd name="connsiteY62" fmla="*/ 252412 h 530285"/>
                <a:gd name="connsiteX63" fmla="*/ 404813 w 641954"/>
                <a:gd name="connsiteY63" fmla="*/ 280987 h 530285"/>
                <a:gd name="connsiteX64" fmla="*/ 400050 w 641954"/>
                <a:gd name="connsiteY64" fmla="*/ 314325 h 530285"/>
                <a:gd name="connsiteX65" fmla="*/ 404813 w 641954"/>
                <a:gd name="connsiteY65" fmla="*/ 161925 h 530285"/>
                <a:gd name="connsiteX66" fmla="*/ 409575 w 641954"/>
                <a:gd name="connsiteY66" fmla="*/ 228600 h 530285"/>
                <a:gd name="connsiteX67" fmla="*/ 414338 w 641954"/>
                <a:gd name="connsiteY67" fmla="*/ 271462 h 530285"/>
                <a:gd name="connsiteX68" fmla="*/ 419100 w 641954"/>
                <a:gd name="connsiteY68" fmla="*/ 390525 h 530285"/>
                <a:gd name="connsiteX69" fmla="*/ 423863 w 641954"/>
                <a:gd name="connsiteY69" fmla="*/ 371475 h 530285"/>
                <a:gd name="connsiteX70" fmla="*/ 428625 w 641954"/>
                <a:gd name="connsiteY70" fmla="*/ 323850 h 530285"/>
                <a:gd name="connsiteX71" fmla="*/ 438150 w 641954"/>
                <a:gd name="connsiteY71" fmla="*/ 271462 h 530285"/>
                <a:gd name="connsiteX72" fmla="*/ 442913 w 641954"/>
                <a:gd name="connsiteY72" fmla="*/ 242887 h 530285"/>
                <a:gd name="connsiteX73" fmla="*/ 452438 w 641954"/>
                <a:gd name="connsiteY73" fmla="*/ 214312 h 530285"/>
                <a:gd name="connsiteX74" fmla="*/ 461963 w 641954"/>
                <a:gd name="connsiteY74" fmla="*/ 309562 h 530285"/>
                <a:gd name="connsiteX75" fmla="*/ 466725 w 641954"/>
                <a:gd name="connsiteY75" fmla="*/ 347662 h 530285"/>
                <a:gd name="connsiteX76" fmla="*/ 471488 w 641954"/>
                <a:gd name="connsiteY76" fmla="*/ 428625 h 530285"/>
                <a:gd name="connsiteX77" fmla="*/ 476250 w 641954"/>
                <a:gd name="connsiteY77" fmla="*/ 400050 h 530285"/>
                <a:gd name="connsiteX78" fmla="*/ 485775 w 641954"/>
                <a:gd name="connsiteY78" fmla="*/ 376237 h 530285"/>
                <a:gd name="connsiteX79" fmla="*/ 490538 w 641954"/>
                <a:gd name="connsiteY79" fmla="*/ 357187 h 530285"/>
                <a:gd name="connsiteX80" fmla="*/ 509588 w 641954"/>
                <a:gd name="connsiteY80" fmla="*/ 338137 h 530285"/>
                <a:gd name="connsiteX81" fmla="*/ 523875 w 641954"/>
                <a:gd name="connsiteY81" fmla="*/ 309562 h 530285"/>
                <a:gd name="connsiteX82" fmla="*/ 542925 w 641954"/>
                <a:gd name="connsiteY82" fmla="*/ 280987 h 530285"/>
                <a:gd name="connsiteX83" fmla="*/ 561975 w 641954"/>
                <a:gd name="connsiteY83" fmla="*/ 242887 h 530285"/>
                <a:gd name="connsiteX84" fmla="*/ 576263 w 641954"/>
                <a:gd name="connsiteY84" fmla="*/ 247650 h 530285"/>
                <a:gd name="connsiteX85" fmla="*/ 585788 w 641954"/>
                <a:gd name="connsiteY85" fmla="*/ 200025 h 530285"/>
                <a:gd name="connsiteX86" fmla="*/ 590550 w 641954"/>
                <a:gd name="connsiteY86" fmla="*/ 328612 h 530285"/>
                <a:gd name="connsiteX87" fmla="*/ 595313 w 641954"/>
                <a:gd name="connsiteY87" fmla="*/ 352425 h 530285"/>
                <a:gd name="connsiteX88" fmla="*/ 585788 w 641954"/>
                <a:gd name="connsiteY88" fmla="*/ 333375 h 530285"/>
                <a:gd name="connsiteX89" fmla="*/ 561975 w 641954"/>
                <a:gd name="connsiteY89" fmla="*/ 257175 h 530285"/>
                <a:gd name="connsiteX90" fmla="*/ 552450 w 641954"/>
                <a:gd name="connsiteY90" fmla="*/ 223837 h 530285"/>
                <a:gd name="connsiteX91" fmla="*/ 523875 w 641954"/>
                <a:gd name="connsiteY91" fmla="*/ 142875 h 530285"/>
                <a:gd name="connsiteX92" fmla="*/ 504825 w 641954"/>
                <a:gd name="connsiteY92" fmla="*/ 100012 h 530285"/>
                <a:gd name="connsiteX93" fmla="*/ 500063 w 641954"/>
                <a:gd name="connsiteY93" fmla="*/ 271462 h 530285"/>
                <a:gd name="connsiteX94" fmla="*/ 495300 w 641954"/>
                <a:gd name="connsiteY94" fmla="*/ 242887 h 530285"/>
                <a:gd name="connsiteX95" fmla="*/ 490538 w 641954"/>
                <a:gd name="connsiteY95" fmla="*/ 223837 h 530285"/>
                <a:gd name="connsiteX96" fmla="*/ 481013 w 641954"/>
                <a:gd name="connsiteY96" fmla="*/ 176212 h 530285"/>
                <a:gd name="connsiteX97" fmla="*/ 481013 w 641954"/>
                <a:gd name="connsiteY97" fmla="*/ 309562 h 530285"/>
                <a:gd name="connsiteX98" fmla="*/ 490538 w 641954"/>
                <a:gd name="connsiteY98" fmla="*/ 352425 h 530285"/>
                <a:gd name="connsiteX99" fmla="*/ 500063 w 641954"/>
                <a:gd name="connsiteY99" fmla="*/ 381000 h 530285"/>
                <a:gd name="connsiteX100" fmla="*/ 509588 w 641954"/>
                <a:gd name="connsiteY100" fmla="*/ 419100 h 530285"/>
                <a:gd name="connsiteX101" fmla="*/ 523875 w 641954"/>
                <a:gd name="connsiteY101" fmla="*/ 400050 h 530285"/>
                <a:gd name="connsiteX102" fmla="*/ 533400 w 641954"/>
                <a:gd name="connsiteY102" fmla="*/ 381000 h 530285"/>
                <a:gd name="connsiteX103" fmla="*/ 566738 w 641954"/>
                <a:gd name="connsiteY103" fmla="*/ 338137 h 530285"/>
                <a:gd name="connsiteX104" fmla="*/ 576263 w 641954"/>
                <a:gd name="connsiteY104" fmla="*/ 314325 h 530285"/>
                <a:gd name="connsiteX105" fmla="*/ 609600 w 641954"/>
                <a:gd name="connsiteY105" fmla="*/ 276225 h 530285"/>
                <a:gd name="connsiteX106" fmla="*/ 619125 w 641954"/>
                <a:gd name="connsiteY106" fmla="*/ 261937 h 530285"/>
                <a:gd name="connsiteX107" fmla="*/ 628650 w 641954"/>
                <a:gd name="connsiteY107" fmla="*/ 509587 h 530285"/>
                <a:gd name="connsiteX108" fmla="*/ 623888 w 641954"/>
                <a:gd name="connsiteY108" fmla="*/ 447675 h 530285"/>
                <a:gd name="connsiteX109" fmla="*/ 619125 w 641954"/>
                <a:gd name="connsiteY109" fmla="*/ 481012 h 530285"/>
                <a:gd name="connsiteX110" fmla="*/ 614363 w 641954"/>
                <a:gd name="connsiteY110" fmla="*/ 390525 h 530285"/>
                <a:gd name="connsiteX111" fmla="*/ 609600 w 641954"/>
                <a:gd name="connsiteY111" fmla="*/ 285750 h 530285"/>
                <a:gd name="connsiteX112" fmla="*/ 604838 w 641954"/>
                <a:gd name="connsiteY112" fmla="*/ 342900 h 530285"/>
                <a:gd name="connsiteX113" fmla="*/ 600075 w 641954"/>
                <a:gd name="connsiteY113" fmla="*/ 366712 h 530285"/>
                <a:gd name="connsiteX114" fmla="*/ 604838 w 641954"/>
                <a:gd name="connsiteY114" fmla="*/ 404812 h 530285"/>
                <a:gd name="connsiteX115" fmla="*/ 600075 w 641954"/>
                <a:gd name="connsiteY115" fmla="*/ 423862 h 530285"/>
                <a:gd name="connsiteX116" fmla="*/ 590550 w 641954"/>
                <a:gd name="connsiteY116" fmla="*/ 438150 h 530285"/>
                <a:gd name="connsiteX117" fmla="*/ 585788 w 641954"/>
                <a:gd name="connsiteY117" fmla="*/ 461962 h 530285"/>
                <a:gd name="connsiteX118" fmla="*/ 571500 w 641954"/>
                <a:gd name="connsiteY118" fmla="*/ 514350 h 530285"/>
                <a:gd name="connsiteX119" fmla="*/ 557213 w 641954"/>
                <a:gd name="connsiteY119" fmla="*/ 476250 h 530285"/>
                <a:gd name="connsiteX120" fmla="*/ 552450 w 641954"/>
                <a:gd name="connsiteY120" fmla="*/ 457200 h 530285"/>
                <a:gd name="connsiteX121" fmla="*/ 542925 w 641954"/>
                <a:gd name="connsiteY121" fmla="*/ 409575 h 530285"/>
                <a:gd name="connsiteX122" fmla="*/ 523875 w 641954"/>
                <a:gd name="connsiteY122" fmla="*/ 376237 h 530285"/>
                <a:gd name="connsiteX123" fmla="*/ 519113 w 641954"/>
                <a:gd name="connsiteY123" fmla="*/ 452437 h 530285"/>
                <a:gd name="connsiteX124" fmla="*/ 504825 w 641954"/>
                <a:gd name="connsiteY124" fmla="*/ 442912 h 530285"/>
                <a:gd name="connsiteX125" fmla="*/ 485775 w 641954"/>
                <a:gd name="connsiteY125" fmla="*/ 423862 h 530285"/>
                <a:gd name="connsiteX126" fmla="*/ 447675 w 641954"/>
                <a:gd name="connsiteY126" fmla="*/ 371475 h 530285"/>
                <a:gd name="connsiteX127" fmla="*/ 395288 w 641954"/>
                <a:gd name="connsiteY127" fmla="*/ 309562 h 530285"/>
                <a:gd name="connsiteX128" fmla="*/ 366713 w 641954"/>
                <a:gd name="connsiteY128" fmla="*/ 280987 h 530285"/>
                <a:gd name="connsiteX129" fmla="*/ 338138 w 641954"/>
                <a:gd name="connsiteY129" fmla="*/ 242887 h 530285"/>
                <a:gd name="connsiteX130" fmla="*/ 328613 w 641954"/>
                <a:gd name="connsiteY130" fmla="*/ 261937 h 530285"/>
                <a:gd name="connsiteX131" fmla="*/ 333375 w 641954"/>
                <a:gd name="connsiteY131" fmla="*/ 223837 h 530285"/>
                <a:gd name="connsiteX132" fmla="*/ 338138 w 641954"/>
                <a:gd name="connsiteY132" fmla="*/ 323850 h 530285"/>
                <a:gd name="connsiteX133" fmla="*/ 323850 w 641954"/>
                <a:gd name="connsiteY133" fmla="*/ 266700 h 530285"/>
                <a:gd name="connsiteX134" fmla="*/ 309563 w 641954"/>
                <a:gd name="connsiteY134" fmla="*/ 238125 h 530285"/>
                <a:gd name="connsiteX135" fmla="*/ 271463 w 641954"/>
                <a:gd name="connsiteY135" fmla="*/ 190500 h 530285"/>
                <a:gd name="connsiteX136" fmla="*/ 261938 w 641954"/>
                <a:gd name="connsiteY136" fmla="*/ 166687 h 530285"/>
                <a:gd name="connsiteX137" fmla="*/ 233363 w 641954"/>
                <a:gd name="connsiteY137" fmla="*/ 133350 h 530285"/>
                <a:gd name="connsiteX138" fmla="*/ 209550 w 641954"/>
                <a:gd name="connsiteY138" fmla="*/ 166687 h 530285"/>
                <a:gd name="connsiteX139" fmla="*/ 171450 w 641954"/>
                <a:gd name="connsiteY139" fmla="*/ 228600 h 530285"/>
                <a:gd name="connsiteX140" fmla="*/ 166688 w 641954"/>
                <a:gd name="connsiteY140" fmla="*/ 242887 h 530285"/>
                <a:gd name="connsiteX141" fmla="*/ 147638 w 641954"/>
                <a:gd name="connsiteY141" fmla="*/ 280987 h 530285"/>
                <a:gd name="connsiteX142" fmla="*/ 138113 w 641954"/>
                <a:gd name="connsiteY142" fmla="*/ 200025 h 530285"/>
                <a:gd name="connsiteX143" fmla="*/ 133350 w 641954"/>
                <a:gd name="connsiteY143" fmla="*/ 171450 h 530285"/>
                <a:gd name="connsiteX144" fmla="*/ 123825 w 641954"/>
                <a:gd name="connsiteY144" fmla="*/ 190500 h 530285"/>
                <a:gd name="connsiteX145" fmla="*/ 114300 w 641954"/>
                <a:gd name="connsiteY145" fmla="*/ 247650 h 530285"/>
                <a:gd name="connsiteX146" fmla="*/ 104775 w 641954"/>
                <a:gd name="connsiteY146" fmla="*/ 366712 h 530285"/>
                <a:gd name="connsiteX147" fmla="*/ 109538 w 641954"/>
                <a:gd name="connsiteY147" fmla="*/ 347662 h 530285"/>
                <a:gd name="connsiteX148" fmla="*/ 119063 w 641954"/>
                <a:gd name="connsiteY148" fmla="*/ 300037 h 530285"/>
                <a:gd name="connsiteX149" fmla="*/ 128588 w 641954"/>
                <a:gd name="connsiteY149" fmla="*/ 276225 h 530285"/>
                <a:gd name="connsiteX150" fmla="*/ 147638 w 641954"/>
                <a:gd name="connsiteY150" fmla="*/ 223837 h 530285"/>
                <a:gd name="connsiteX151" fmla="*/ 142875 w 641954"/>
                <a:gd name="connsiteY151" fmla="*/ 280987 h 530285"/>
                <a:gd name="connsiteX152" fmla="*/ 138113 w 641954"/>
                <a:gd name="connsiteY152" fmla="*/ 295275 h 530285"/>
                <a:gd name="connsiteX153" fmla="*/ 147638 w 641954"/>
                <a:gd name="connsiteY153" fmla="*/ 276225 h 530285"/>
                <a:gd name="connsiteX154" fmla="*/ 176213 w 641954"/>
                <a:gd name="connsiteY154" fmla="*/ 257175 h 530285"/>
                <a:gd name="connsiteX155" fmla="*/ 204788 w 641954"/>
                <a:gd name="connsiteY155" fmla="*/ 233362 h 530285"/>
                <a:gd name="connsiteX156" fmla="*/ 238125 w 641954"/>
                <a:gd name="connsiteY156" fmla="*/ 190500 h 530285"/>
                <a:gd name="connsiteX157" fmla="*/ 261938 w 641954"/>
                <a:gd name="connsiteY157" fmla="*/ 161925 h 530285"/>
                <a:gd name="connsiteX158" fmla="*/ 276225 w 641954"/>
                <a:gd name="connsiteY158" fmla="*/ 233362 h 530285"/>
                <a:gd name="connsiteX159" fmla="*/ 300038 w 641954"/>
                <a:gd name="connsiteY159" fmla="*/ 180975 h 530285"/>
                <a:gd name="connsiteX160" fmla="*/ 304800 w 641954"/>
                <a:gd name="connsiteY160" fmla="*/ 161925 h 530285"/>
                <a:gd name="connsiteX161" fmla="*/ 314325 w 641954"/>
                <a:gd name="connsiteY161" fmla="*/ 138112 h 530285"/>
                <a:gd name="connsiteX162" fmla="*/ 319088 w 641954"/>
                <a:gd name="connsiteY162" fmla="*/ 123825 h 530285"/>
                <a:gd name="connsiteX163" fmla="*/ 304800 w 641954"/>
                <a:gd name="connsiteY163" fmla="*/ 223837 h 530285"/>
                <a:gd name="connsiteX164" fmla="*/ 295275 w 641954"/>
                <a:gd name="connsiteY164" fmla="*/ 238125 h 530285"/>
                <a:gd name="connsiteX165" fmla="*/ 271463 w 641954"/>
                <a:gd name="connsiteY165" fmla="*/ 266700 h 530285"/>
                <a:gd name="connsiteX166" fmla="*/ 261938 w 641954"/>
                <a:gd name="connsiteY166" fmla="*/ 280987 h 530285"/>
                <a:gd name="connsiteX167" fmla="*/ 247650 w 641954"/>
                <a:gd name="connsiteY167" fmla="*/ 266700 h 530285"/>
                <a:gd name="connsiteX168" fmla="*/ 242888 w 641954"/>
                <a:gd name="connsiteY168" fmla="*/ 242887 h 530285"/>
                <a:gd name="connsiteX169" fmla="*/ 233363 w 641954"/>
                <a:gd name="connsiteY169" fmla="*/ 219075 h 530285"/>
                <a:gd name="connsiteX170" fmla="*/ 228600 w 641954"/>
                <a:gd name="connsiteY170" fmla="*/ 204787 h 530285"/>
                <a:gd name="connsiteX171" fmla="*/ 223838 w 641954"/>
                <a:gd name="connsiteY171" fmla="*/ 176212 h 530285"/>
                <a:gd name="connsiteX172" fmla="*/ 219075 w 641954"/>
                <a:gd name="connsiteY172" fmla="*/ 195262 h 530285"/>
                <a:gd name="connsiteX173" fmla="*/ 209550 w 641954"/>
                <a:gd name="connsiteY173" fmla="*/ 295275 h 530285"/>
                <a:gd name="connsiteX174" fmla="*/ 204788 w 641954"/>
                <a:gd name="connsiteY174" fmla="*/ 342900 h 530285"/>
                <a:gd name="connsiteX175" fmla="*/ 195263 w 641954"/>
                <a:gd name="connsiteY175" fmla="*/ 361950 h 530285"/>
                <a:gd name="connsiteX176" fmla="*/ 200025 w 641954"/>
                <a:gd name="connsiteY176" fmla="*/ 247650 h 530285"/>
                <a:gd name="connsiteX177" fmla="*/ 204788 w 641954"/>
                <a:gd name="connsiteY177" fmla="*/ 228600 h 530285"/>
                <a:gd name="connsiteX178" fmla="*/ 219075 w 641954"/>
                <a:gd name="connsiteY178" fmla="*/ 190500 h 530285"/>
                <a:gd name="connsiteX179" fmla="*/ 219075 w 641954"/>
                <a:gd name="connsiteY179" fmla="*/ 261937 h 530285"/>
                <a:gd name="connsiteX180" fmla="*/ 200025 w 641954"/>
                <a:gd name="connsiteY180" fmla="*/ 300037 h 530285"/>
                <a:gd name="connsiteX181" fmla="*/ 195263 w 641954"/>
                <a:gd name="connsiteY181" fmla="*/ 328612 h 530285"/>
                <a:gd name="connsiteX182" fmla="*/ 200025 w 641954"/>
                <a:gd name="connsiteY182" fmla="*/ 309562 h 530285"/>
                <a:gd name="connsiteX183" fmla="*/ 223838 w 641954"/>
                <a:gd name="connsiteY183" fmla="*/ 271462 h 530285"/>
                <a:gd name="connsiteX184" fmla="*/ 233363 w 641954"/>
                <a:gd name="connsiteY184" fmla="*/ 257175 h 530285"/>
                <a:gd name="connsiteX185" fmla="*/ 242888 w 641954"/>
                <a:gd name="connsiteY185" fmla="*/ 228600 h 530285"/>
                <a:gd name="connsiteX186" fmla="*/ 261938 w 641954"/>
                <a:gd name="connsiteY186" fmla="*/ 214312 h 530285"/>
                <a:gd name="connsiteX187" fmla="*/ 276225 w 641954"/>
                <a:gd name="connsiteY187" fmla="*/ 195262 h 530285"/>
                <a:gd name="connsiteX188" fmla="*/ 290513 w 641954"/>
                <a:gd name="connsiteY188" fmla="*/ 180975 h 530285"/>
                <a:gd name="connsiteX189" fmla="*/ 295275 w 641954"/>
                <a:gd name="connsiteY189" fmla="*/ 323850 h 530285"/>
                <a:gd name="connsiteX190" fmla="*/ 290513 w 641954"/>
                <a:gd name="connsiteY190" fmla="*/ 338137 h 530285"/>
                <a:gd name="connsiteX191" fmla="*/ 309563 w 641954"/>
                <a:gd name="connsiteY191" fmla="*/ 252412 h 530285"/>
                <a:gd name="connsiteX192" fmla="*/ 323850 w 641954"/>
                <a:gd name="connsiteY192" fmla="*/ 223837 h 530285"/>
                <a:gd name="connsiteX193" fmla="*/ 333375 w 641954"/>
                <a:gd name="connsiteY193" fmla="*/ 200025 h 530285"/>
                <a:gd name="connsiteX194" fmla="*/ 352425 w 641954"/>
                <a:gd name="connsiteY194" fmla="*/ 161925 h 530285"/>
                <a:gd name="connsiteX195" fmla="*/ 366713 w 641954"/>
                <a:gd name="connsiteY195" fmla="*/ 342900 h 530285"/>
                <a:gd name="connsiteX196" fmla="*/ 371475 w 641954"/>
                <a:gd name="connsiteY196" fmla="*/ 328612 h 530285"/>
                <a:gd name="connsiteX197" fmla="*/ 376238 w 641954"/>
                <a:gd name="connsiteY197" fmla="*/ 304800 h 530285"/>
                <a:gd name="connsiteX198" fmla="*/ 395288 w 641954"/>
                <a:gd name="connsiteY198" fmla="*/ 247650 h 530285"/>
                <a:gd name="connsiteX199" fmla="*/ 409575 w 641954"/>
                <a:gd name="connsiteY199" fmla="*/ 219075 h 530285"/>
                <a:gd name="connsiteX200" fmla="*/ 419100 w 641954"/>
                <a:gd name="connsiteY200" fmla="*/ 190500 h 530285"/>
                <a:gd name="connsiteX201" fmla="*/ 438150 w 641954"/>
                <a:gd name="connsiteY201" fmla="*/ 161925 h 530285"/>
                <a:gd name="connsiteX202" fmla="*/ 461963 w 641954"/>
                <a:gd name="connsiteY202" fmla="*/ 119062 h 530285"/>
                <a:gd name="connsiteX203" fmla="*/ 452438 w 641954"/>
                <a:gd name="connsiteY203" fmla="*/ 290512 h 530285"/>
                <a:gd name="connsiteX204" fmla="*/ 466725 w 641954"/>
                <a:gd name="connsiteY204" fmla="*/ 271462 h 530285"/>
                <a:gd name="connsiteX205" fmla="*/ 476250 w 641954"/>
                <a:gd name="connsiteY205" fmla="*/ 233362 h 530285"/>
                <a:gd name="connsiteX206" fmla="*/ 495300 w 641954"/>
                <a:gd name="connsiteY206" fmla="*/ 190500 h 530285"/>
                <a:gd name="connsiteX207" fmla="*/ 500063 w 641954"/>
                <a:gd name="connsiteY207" fmla="*/ 176212 h 530285"/>
                <a:gd name="connsiteX208" fmla="*/ 504825 w 641954"/>
                <a:gd name="connsiteY208" fmla="*/ 204787 h 530285"/>
                <a:gd name="connsiteX209" fmla="*/ 509588 w 641954"/>
                <a:gd name="connsiteY209" fmla="*/ 342900 h 530285"/>
                <a:gd name="connsiteX210" fmla="*/ 523875 w 641954"/>
                <a:gd name="connsiteY210" fmla="*/ 285750 h 530285"/>
                <a:gd name="connsiteX211" fmla="*/ 509588 w 641954"/>
                <a:gd name="connsiteY211" fmla="*/ 295275 h 530285"/>
                <a:gd name="connsiteX212" fmla="*/ 490538 w 641954"/>
                <a:gd name="connsiteY212" fmla="*/ 314325 h 530285"/>
                <a:gd name="connsiteX213" fmla="*/ 466725 w 641954"/>
                <a:gd name="connsiteY213" fmla="*/ 333375 h 530285"/>
                <a:gd name="connsiteX214" fmla="*/ 447675 w 641954"/>
                <a:gd name="connsiteY214" fmla="*/ 352425 h 530285"/>
                <a:gd name="connsiteX215" fmla="*/ 409575 w 641954"/>
                <a:gd name="connsiteY215" fmla="*/ 371475 h 530285"/>
                <a:gd name="connsiteX216" fmla="*/ 395288 w 641954"/>
                <a:gd name="connsiteY216" fmla="*/ 381000 h 530285"/>
                <a:gd name="connsiteX217" fmla="*/ 371475 w 641954"/>
                <a:gd name="connsiteY217" fmla="*/ 376237 h 530285"/>
                <a:gd name="connsiteX218" fmla="*/ 361950 w 641954"/>
                <a:gd name="connsiteY218" fmla="*/ 352425 h 530285"/>
                <a:gd name="connsiteX219" fmla="*/ 352425 w 641954"/>
                <a:gd name="connsiteY219" fmla="*/ 319087 h 530285"/>
                <a:gd name="connsiteX220" fmla="*/ 342900 w 641954"/>
                <a:gd name="connsiteY220" fmla="*/ 257175 h 530285"/>
                <a:gd name="connsiteX221" fmla="*/ 333375 w 641954"/>
                <a:gd name="connsiteY221" fmla="*/ 238125 h 530285"/>
                <a:gd name="connsiteX222" fmla="*/ 328613 w 641954"/>
                <a:gd name="connsiteY222" fmla="*/ 223837 h 530285"/>
                <a:gd name="connsiteX223" fmla="*/ 314325 w 641954"/>
                <a:gd name="connsiteY223" fmla="*/ 247650 h 530285"/>
                <a:gd name="connsiteX224" fmla="*/ 304800 w 641954"/>
                <a:gd name="connsiteY224" fmla="*/ 280987 h 530285"/>
                <a:gd name="connsiteX225" fmla="*/ 300038 w 641954"/>
                <a:gd name="connsiteY225" fmla="*/ 295275 h 530285"/>
                <a:gd name="connsiteX226" fmla="*/ 295275 w 641954"/>
                <a:gd name="connsiteY226" fmla="*/ 314325 h 530285"/>
                <a:gd name="connsiteX227" fmla="*/ 285750 w 641954"/>
                <a:gd name="connsiteY227" fmla="*/ 338137 h 530285"/>
                <a:gd name="connsiteX228" fmla="*/ 280988 w 641954"/>
                <a:gd name="connsiteY228" fmla="*/ 352425 h 530285"/>
                <a:gd name="connsiteX229" fmla="*/ 276225 w 641954"/>
                <a:gd name="connsiteY229" fmla="*/ 333375 h 530285"/>
                <a:gd name="connsiteX230" fmla="*/ 266700 w 641954"/>
                <a:gd name="connsiteY230" fmla="*/ 328612 h 530285"/>
                <a:gd name="connsiteX231" fmla="*/ 257175 w 641954"/>
                <a:gd name="connsiteY231" fmla="*/ 390525 h 530285"/>
                <a:gd name="connsiteX232" fmla="*/ 247650 w 641954"/>
                <a:gd name="connsiteY232" fmla="*/ 419100 h 530285"/>
                <a:gd name="connsiteX233" fmla="*/ 242888 w 641954"/>
                <a:gd name="connsiteY233" fmla="*/ 304800 h 530285"/>
                <a:gd name="connsiteX234" fmla="*/ 238125 w 641954"/>
                <a:gd name="connsiteY234" fmla="*/ 319087 h 530285"/>
                <a:gd name="connsiteX235" fmla="*/ 228600 w 641954"/>
                <a:gd name="connsiteY235" fmla="*/ 333375 h 530285"/>
                <a:gd name="connsiteX236" fmla="*/ 195263 w 641954"/>
                <a:gd name="connsiteY236" fmla="*/ 376237 h 530285"/>
                <a:gd name="connsiteX237" fmla="*/ 180975 w 641954"/>
                <a:gd name="connsiteY237" fmla="*/ 390525 h 530285"/>
                <a:gd name="connsiteX238" fmla="*/ 166688 w 641954"/>
                <a:gd name="connsiteY238" fmla="*/ 395287 h 530285"/>
                <a:gd name="connsiteX239" fmla="*/ 147638 w 641954"/>
                <a:gd name="connsiteY239" fmla="*/ 400050 h 530285"/>
                <a:gd name="connsiteX240" fmla="*/ 138113 w 641954"/>
                <a:gd name="connsiteY240" fmla="*/ 385762 h 530285"/>
                <a:gd name="connsiteX241" fmla="*/ 128588 w 641954"/>
                <a:gd name="connsiteY241" fmla="*/ 347662 h 530285"/>
                <a:gd name="connsiteX242" fmla="*/ 119063 w 641954"/>
                <a:gd name="connsiteY242" fmla="*/ 371475 h 530285"/>
                <a:gd name="connsiteX243" fmla="*/ 95250 w 641954"/>
                <a:gd name="connsiteY243" fmla="*/ 395287 h 530285"/>
                <a:gd name="connsiteX244" fmla="*/ 85725 w 641954"/>
                <a:gd name="connsiteY244" fmla="*/ 295275 h 530285"/>
                <a:gd name="connsiteX245" fmla="*/ 80963 w 641954"/>
                <a:gd name="connsiteY245" fmla="*/ 319087 h 530285"/>
                <a:gd name="connsiteX246" fmla="*/ 71438 w 641954"/>
                <a:gd name="connsiteY246" fmla="*/ 333375 h 530285"/>
                <a:gd name="connsiteX247" fmla="*/ 57150 w 641954"/>
                <a:gd name="connsiteY247" fmla="*/ 361950 h 530285"/>
                <a:gd name="connsiteX248" fmla="*/ 52388 w 641954"/>
                <a:gd name="connsiteY248" fmla="*/ 376237 h 530285"/>
                <a:gd name="connsiteX249" fmla="*/ 38100 w 641954"/>
                <a:gd name="connsiteY249" fmla="*/ 395287 h 530285"/>
                <a:gd name="connsiteX250" fmla="*/ 33338 w 641954"/>
                <a:gd name="connsiteY250" fmla="*/ 419100 h 530285"/>
                <a:gd name="connsiteX251" fmla="*/ 28575 w 641954"/>
                <a:gd name="connsiteY251" fmla="*/ 404812 h 530285"/>
                <a:gd name="connsiteX252" fmla="*/ 42863 w 641954"/>
                <a:gd name="connsiteY252" fmla="*/ 385762 h 530285"/>
                <a:gd name="connsiteX253" fmla="*/ 80963 w 641954"/>
                <a:gd name="connsiteY253" fmla="*/ 352425 h 530285"/>
                <a:gd name="connsiteX254" fmla="*/ 90488 w 641954"/>
                <a:gd name="connsiteY254" fmla="*/ 366712 h 530285"/>
                <a:gd name="connsiteX255" fmla="*/ 104775 w 641954"/>
                <a:gd name="connsiteY255" fmla="*/ 371475 h 530285"/>
                <a:gd name="connsiteX256" fmla="*/ 171450 w 641954"/>
                <a:gd name="connsiteY256" fmla="*/ 352425 h 530285"/>
                <a:gd name="connsiteX257" fmla="*/ 252413 w 641954"/>
                <a:gd name="connsiteY257" fmla="*/ 319087 h 530285"/>
                <a:gd name="connsiteX258" fmla="*/ 319088 w 641954"/>
                <a:gd name="connsiteY258" fmla="*/ 295275 h 530285"/>
                <a:gd name="connsiteX259" fmla="*/ 342900 w 641954"/>
                <a:gd name="connsiteY259" fmla="*/ 285750 h 530285"/>
                <a:gd name="connsiteX260" fmla="*/ 361950 w 641954"/>
                <a:gd name="connsiteY260" fmla="*/ 290512 h 530285"/>
                <a:gd name="connsiteX261" fmla="*/ 357188 w 641954"/>
                <a:gd name="connsiteY261" fmla="*/ 309562 h 530285"/>
                <a:gd name="connsiteX262" fmla="*/ 338138 w 641954"/>
                <a:gd name="connsiteY262" fmla="*/ 357187 h 530285"/>
                <a:gd name="connsiteX263" fmla="*/ 319088 w 641954"/>
                <a:gd name="connsiteY263" fmla="*/ 404812 h 530285"/>
                <a:gd name="connsiteX264" fmla="*/ 323850 w 641954"/>
                <a:gd name="connsiteY264" fmla="*/ 361950 h 530285"/>
                <a:gd name="connsiteX265" fmla="*/ 338138 w 641954"/>
                <a:gd name="connsiteY265" fmla="*/ 328612 h 530285"/>
                <a:gd name="connsiteX266" fmla="*/ 333375 w 641954"/>
                <a:gd name="connsiteY266" fmla="*/ 381000 h 530285"/>
                <a:gd name="connsiteX267" fmla="*/ 357188 w 641954"/>
                <a:gd name="connsiteY267" fmla="*/ 376237 h 530285"/>
                <a:gd name="connsiteX268" fmla="*/ 371475 w 641954"/>
                <a:gd name="connsiteY268" fmla="*/ 357187 h 530285"/>
                <a:gd name="connsiteX269" fmla="*/ 390525 w 641954"/>
                <a:gd name="connsiteY269" fmla="*/ 366712 h 530285"/>
                <a:gd name="connsiteX270" fmla="*/ 409575 w 641954"/>
                <a:gd name="connsiteY270" fmla="*/ 395287 h 530285"/>
                <a:gd name="connsiteX271" fmla="*/ 428625 w 641954"/>
                <a:gd name="connsiteY271" fmla="*/ 423862 h 530285"/>
                <a:gd name="connsiteX272" fmla="*/ 438150 w 641954"/>
                <a:gd name="connsiteY272" fmla="*/ 404812 h 530285"/>
                <a:gd name="connsiteX273" fmla="*/ 452438 w 641954"/>
                <a:gd name="connsiteY273" fmla="*/ 385762 h 530285"/>
                <a:gd name="connsiteX274" fmla="*/ 461963 w 641954"/>
                <a:gd name="connsiteY274" fmla="*/ 371475 h 530285"/>
                <a:gd name="connsiteX275" fmla="*/ 481013 w 641954"/>
                <a:gd name="connsiteY275" fmla="*/ 352425 h 530285"/>
                <a:gd name="connsiteX276" fmla="*/ 504825 w 641954"/>
                <a:gd name="connsiteY276" fmla="*/ 342900 h 530285"/>
                <a:gd name="connsiteX277" fmla="*/ 523875 w 641954"/>
                <a:gd name="connsiteY277" fmla="*/ 333375 h 530285"/>
                <a:gd name="connsiteX278" fmla="*/ 528638 w 641954"/>
                <a:gd name="connsiteY278" fmla="*/ 423862 h 530285"/>
                <a:gd name="connsiteX279" fmla="*/ 533400 w 641954"/>
                <a:gd name="connsiteY279" fmla="*/ 400050 h 530285"/>
                <a:gd name="connsiteX280" fmla="*/ 538163 w 641954"/>
                <a:gd name="connsiteY280" fmla="*/ 385762 h 530285"/>
                <a:gd name="connsiteX281" fmla="*/ 552450 w 641954"/>
                <a:gd name="connsiteY281" fmla="*/ 342900 h 530285"/>
                <a:gd name="connsiteX282" fmla="*/ 561975 w 641954"/>
                <a:gd name="connsiteY282" fmla="*/ 328612 h 530285"/>
                <a:gd name="connsiteX283" fmla="*/ 566738 w 641954"/>
                <a:gd name="connsiteY283" fmla="*/ 304800 h 530285"/>
                <a:gd name="connsiteX284" fmla="*/ 581025 w 641954"/>
                <a:gd name="connsiteY284" fmla="*/ 342900 h 530285"/>
                <a:gd name="connsiteX285" fmla="*/ 581025 w 641954"/>
                <a:gd name="connsiteY285" fmla="*/ 400050 h 53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641954" h="530285">
                  <a:moveTo>
                    <a:pt x="0" y="514350"/>
                  </a:moveTo>
                  <a:cubicBezTo>
                    <a:pt x="7110" y="436152"/>
                    <a:pt x="580" y="487350"/>
                    <a:pt x="9525" y="438150"/>
                  </a:cubicBezTo>
                  <a:cubicBezTo>
                    <a:pt x="11252" y="428649"/>
                    <a:pt x="11747" y="418891"/>
                    <a:pt x="14288" y="409575"/>
                  </a:cubicBezTo>
                  <a:cubicBezTo>
                    <a:pt x="16537" y="401327"/>
                    <a:pt x="20638" y="393700"/>
                    <a:pt x="23813" y="385762"/>
                  </a:cubicBezTo>
                  <a:cubicBezTo>
                    <a:pt x="25242" y="364329"/>
                    <a:pt x="29138" y="294001"/>
                    <a:pt x="33338" y="266700"/>
                  </a:cubicBezTo>
                  <a:cubicBezTo>
                    <a:pt x="34101" y="261738"/>
                    <a:pt x="36721" y="257239"/>
                    <a:pt x="38100" y="252412"/>
                  </a:cubicBezTo>
                  <a:cubicBezTo>
                    <a:pt x="39898" y="246118"/>
                    <a:pt x="41275" y="239712"/>
                    <a:pt x="42863" y="233362"/>
                  </a:cubicBezTo>
                  <a:cubicBezTo>
                    <a:pt x="45954" y="251908"/>
                    <a:pt x="50347" y="276908"/>
                    <a:pt x="52388" y="295275"/>
                  </a:cubicBezTo>
                  <a:cubicBezTo>
                    <a:pt x="54324" y="312702"/>
                    <a:pt x="55563" y="330200"/>
                    <a:pt x="57150" y="347662"/>
                  </a:cubicBezTo>
                  <a:cubicBezTo>
                    <a:pt x="58738" y="290512"/>
                    <a:pt x="58232" y="233265"/>
                    <a:pt x="61913" y="176212"/>
                  </a:cubicBezTo>
                  <a:cubicBezTo>
                    <a:pt x="62434" y="168134"/>
                    <a:pt x="64919" y="192123"/>
                    <a:pt x="66675" y="200025"/>
                  </a:cubicBezTo>
                  <a:cubicBezTo>
                    <a:pt x="68095" y="206415"/>
                    <a:pt x="69640" y="212781"/>
                    <a:pt x="71438" y="219075"/>
                  </a:cubicBezTo>
                  <a:cubicBezTo>
                    <a:pt x="72817" y="223902"/>
                    <a:pt x="75111" y="228462"/>
                    <a:pt x="76200" y="233362"/>
                  </a:cubicBezTo>
                  <a:cubicBezTo>
                    <a:pt x="87376" y="283655"/>
                    <a:pt x="75005" y="244059"/>
                    <a:pt x="85725" y="276225"/>
                  </a:cubicBezTo>
                  <a:cubicBezTo>
                    <a:pt x="88900" y="269875"/>
                    <a:pt x="92453" y="263700"/>
                    <a:pt x="95250" y="257175"/>
                  </a:cubicBezTo>
                  <a:cubicBezTo>
                    <a:pt x="108476" y="226315"/>
                    <a:pt x="103084" y="187599"/>
                    <a:pt x="104775" y="157162"/>
                  </a:cubicBezTo>
                  <a:cubicBezTo>
                    <a:pt x="106363" y="161925"/>
                    <a:pt x="108449" y="166549"/>
                    <a:pt x="109538" y="171450"/>
                  </a:cubicBezTo>
                  <a:cubicBezTo>
                    <a:pt x="114806" y="195156"/>
                    <a:pt x="123825" y="242887"/>
                    <a:pt x="123825" y="242887"/>
                  </a:cubicBezTo>
                  <a:cubicBezTo>
                    <a:pt x="125413" y="265112"/>
                    <a:pt x="122725" y="288066"/>
                    <a:pt x="128588" y="309562"/>
                  </a:cubicBezTo>
                  <a:cubicBezTo>
                    <a:pt x="130094" y="315084"/>
                    <a:pt x="137340" y="300946"/>
                    <a:pt x="138113" y="295275"/>
                  </a:cubicBezTo>
                  <a:cubicBezTo>
                    <a:pt x="142194" y="265348"/>
                    <a:pt x="140644" y="234909"/>
                    <a:pt x="142875" y="204787"/>
                  </a:cubicBezTo>
                  <a:cubicBezTo>
                    <a:pt x="143820" y="192023"/>
                    <a:pt x="146050" y="179387"/>
                    <a:pt x="147638" y="166687"/>
                  </a:cubicBezTo>
                  <a:cubicBezTo>
                    <a:pt x="149225" y="176212"/>
                    <a:pt x="151272" y="185672"/>
                    <a:pt x="152400" y="195262"/>
                  </a:cubicBezTo>
                  <a:cubicBezTo>
                    <a:pt x="154449" y="212677"/>
                    <a:pt x="155644" y="265119"/>
                    <a:pt x="157163" y="247650"/>
                  </a:cubicBezTo>
                  <a:cubicBezTo>
                    <a:pt x="161841" y="193855"/>
                    <a:pt x="160338" y="139700"/>
                    <a:pt x="161925" y="85725"/>
                  </a:cubicBezTo>
                  <a:cubicBezTo>
                    <a:pt x="171892" y="125591"/>
                    <a:pt x="166903" y="100971"/>
                    <a:pt x="171450" y="171450"/>
                  </a:cubicBezTo>
                  <a:cubicBezTo>
                    <a:pt x="183592" y="359648"/>
                    <a:pt x="169284" y="155395"/>
                    <a:pt x="180975" y="319087"/>
                  </a:cubicBezTo>
                  <a:cubicBezTo>
                    <a:pt x="194549" y="156221"/>
                    <a:pt x="174877" y="378742"/>
                    <a:pt x="195263" y="195262"/>
                  </a:cubicBezTo>
                  <a:cubicBezTo>
                    <a:pt x="200025" y="152400"/>
                    <a:pt x="201092" y="108964"/>
                    <a:pt x="209550" y="66675"/>
                  </a:cubicBezTo>
                  <a:cubicBezTo>
                    <a:pt x="220359" y="12632"/>
                    <a:pt x="215148" y="34756"/>
                    <a:pt x="223838" y="0"/>
                  </a:cubicBezTo>
                  <a:cubicBezTo>
                    <a:pt x="238305" y="28934"/>
                    <a:pt x="231348" y="10351"/>
                    <a:pt x="238125" y="47625"/>
                  </a:cubicBezTo>
                  <a:cubicBezTo>
                    <a:pt x="241534" y="66377"/>
                    <a:pt x="245432" y="80785"/>
                    <a:pt x="247650" y="100012"/>
                  </a:cubicBezTo>
                  <a:cubicBezTo>
                    <a:pt x="251307" y="131710"/>
                    <a:pt x="254000" y="163512"/>
                    <a:pt x="257175" y="195262"/>
                  </a:cubicBezTo>
                  <a:cubicBezTo>
                    <a:pt x="260350" y="163512"/>
                    <a:pt x="263042" y="131710"/>
                    <a:pt x="266700" y="100012"/>
                  </a:cubicBezTo>
                  <a:cubicBezTo>
                    <a:pt x="267807" y="90419"/>
                    <a:pt x="269736" y="80938"/>
                    <a:pt x="271463" y="71437"/>
                  </a:cubicBezTo>
                  <a:cubicBezTo>
                    <a:pt x="275496" y="49257"/>
                    <a:pt x="275889" y="48968"/>
                    <a:pt x="280988" y="28575"/>
                  </a:cubicBezTo>
                  <a:cubicBezTo>
                    <a:pt x="282575" y="85725"/>
                    <a:pt x="278659" y="143294"/>
                    <a:pt x="285750" y="200025"/>
                  </a:cubicBezTo>
                  <a:cubicBezTo>
                    <a:pt x="288145" y="219189"/>
                    <a:pt x="290591" y="161611"/>
                    <a:pt x="295275" y="142875"/>
                  </a:cubicBezTo>
                  <a:cubicBezTo>
                    <a:pt x="302001" y="115972"/>
                    <a:pt x="298754" y="130243"/>
                    <a:pt x="304800" y="100012"/>
                  </a:cubicBezTo>
                  <a:cubicBezTo>
                    <a:pt x="303213" y="142875"/>
                    <a:pt x="308064" y="186465"/>
                    <a:pt x="300038" y="228600"/>
                  </a:cubicBezTo>
                  <a:cubicBezTo>
                    <a:pt x="298045" y="239061"/>
                    <a:pt x="289846" y="209855"/>
                    <a:pt x="285750" y="200025"/>
                  </a:cubicBezTo>
                  <a:cubicBezTo>
                    <a:pt x="281888" y="190757"/>
                    <a:pt x="280715" y="180430"/>
                    <a:pt x="276225" y="171450"/>
                  </a:cubicBezTo>
                  <a:cubicBezTo>
                    <a:pt x="272675" y="164351"/>
                    <a:pt x="266551" y="158859"/>
                    <a:pt x="261938" y="152400"/>
                  </a:cubicBezTo>
                  <a:cubicBezTo>
                    <a:pt x="258611" y="147742"/>
                    <a:pt x="255588" y="142875"/>
                    <a:pt x="252413" y="138112"/>
                  </a:cubicBezTo>
                  <a:cubicBezTo>
                    <a:pt x="245947" y="170440"/>
                    <a:pt x="240885" y="190554"/>
                    <a:pt x="242888" y="228600"/>
                  </a:cubicBezTo>
                  <a:cubicBezTo>
                    <a:pt x="243337" y="237137"/>
                    <a:pt x="249238" y="244475"/>
                    <a:pt x="252413" y="252412"/>
                  </a:cubicBezTo>
                  <a:cubicBezTo>
                    <a:pt x="255588" y="241300"/>
                    <a:pt x="259135" y="230287"/>
                    <a:pt x="261938" y="219075"/>
                  </a:cubicBezTo>
                  <a:cubicBezTo>
                    <a:pt x="263901" y="211222"/>
                    <a:pt x="264570" y="203072"/>
                    <a:pt x="266700" y="195262"/>
                  </a:cubicBezTo>
                  <a:cubicBezTo>
                    <a:pt x="269342" y="185576"/>
                    <a:pt x="273340" y="176304"/>
                    <a:pt x="276225" y="166687"/>
                  </a:cubicBezTo>
                  <a:cubicBezTo>
                    <a:pt x="278512" y="159063"/>
                    <a:pt x="281751" y="141349"/>
                    <a:pt x="285750" y="133350"/>
                  </a:cubicBezTo>
                  <a:cubicBezTo>
                    <a:pt x="288310" y="128230"/>
                    <a:pt x="292100" y="123825"/>
                    <a:pt x="295275" y="119062"/>
                  </a:cubicBezTo>
                  <a:cubicBezTo>
                    <a:pt x="296863" y="136525"/>
                    <a:pt x="298102" y="154023"/>
                    <a:pt x="300038" y="171450"/>
                  </a:cubicBezTo>
                  <a:cubicBezTo>
                    <a:pt x="301278" y="182606"/>
                    <a:pt x="303784" y="193608"/>
                    <a:pt x="304800" y="204787"/>
                  </a:cubicBezTo>
                  <a:cubicBezTo>
                    <a:pt x="317900" y="348884"/>
                    <a:pt x="302589" y="220426"/>
                    <a:pt x="314325" y="314325"/>
                  </a:cubicBezTo>
                  <a:cubicBezTo>
                    <a:pt x="319088" y="304800"/>
                    <a:pt x="324288" y="295482"/>
                    <a:pt x="328613" y="285750"/>
                  </a:cubicBezTo>
                  <a:cubicBezTo>
                    <a:pt x="330652" y="281162"/>
                    <a:pt x="331336" y="276050"/>
                    <a:pt x="333375" y="271462"/>
                  </a:cubicBezTo>
                  <a:cubicBezTo>
                    <a:pt x="337700" y="261730"/>
                    <a:pt x="343256" y="252582"/>
                    <a:pt x="347663" y="242887"/>
                  </a:cubicBezTo>
                  <a:cubicBezTo>
                    <a:pt x="351201" y="235105"/>
                    <a:pt x="353651" y="226858"/>
                    <a:pt x="357188" y="219075"/>
                  </a:cubicBezTo>
                  <a:cubicBezTo>
                    <a:pt x="361595" y="209380"/>
                    <a:pt x="367379" y="200330"/>
                    <a:pt x="371475" y="190500"/>
                  </a:cubicBezTo>
                  <a:cubicBezTo>
                    <a:pt x="375337" y="181232"/>
                    <a:pt x="376922" y="171100"/>
                    <a:pt x="381000" y="161925"/>
                  </a:cubicBezTo>
                  <a:cubicBezTo>
                    <a:pt x="389650" y="142462"/>
                    <a:pt x="401665" y="124550"/>
                    <a:pt x="409575" y="104775"/>
                  </a:cubicBezTo>
                  <a:cubicBezTo>
                    <a:pt x="420964" y="76301"/>
                    <a:pt x="416396" y="89072"/>
                    <a:pt x="423863" y="66675"/>
                  </a:cubicBezTo>
                  <a:cubicBezTo>
                    <a:pt x="423365" y="83603"/>
                    <a:pt x="429014" y="198598"/>
                    <a:pt x="414338" y="252412"/>
                  </a:cubicBezTo>
                  <a:cubicBezTo>
                    <a:pt x="411696" y="262098"/>
                    <a:pt x="407988" y="271462"/>
                    <a:pt x="404813" y="280987"/>
                  </a:cubicBezTo>
                  <a:cubicBezTo>
                    <a:pt x="403225" y="292100"/>
                    <a:pt x="400050" y="325551"/>
                    <a:pt x="400050" y="314325"/>
                  </a:cubicBezTo>
                  <a:cubicBezTo>
                    <a:pt x="400050" y="263500"/>
                    <a:pt x="399200" y="212439"/>
                    <a:pt x="404813" y="161925"/>
                  </a:cubicBezTo>
                  <a:cubicBezTo>
                    <a:pt x="407274" y="139780"/>
                    <a:pt x="407645" y="206402"/>
                    <a:pt x="409575" y="228600"/>
                  </a:cubicBezTo>
                  <a:cubicBezTo>
                    <a:pt x="410820" y="242921"/>
                    <a:pt x="412750" y="257175"/>
                    <a:pt x="414338" y="271462"/>
                  </a:cubicBezTo>
                  <a:cubicBezTo>
                    <a:pt x="415925" y="311150"/>
                    <a:pt x="415334" y="350985"/>
                    <a:pt x="419100" y="390525"/>
                  </a:cubicBezTo>
                  <a:cubicBezTo>
                    <a:pt x="419721" y="397041"/>
                    <a:pt x="422937" y="377955"/>
                    <a:pt x="423863" y="371475"/>
                  </a:cubicBezTo>
                  <a:cubicBezTo>
                    <a:pt x="426119" y="355681"/>
                    <a:pt x="426646" y="339681"/>
                    <a:pt x="428625" y="323850"/>
                  </a:cubicBezTo>
                  <a:cubicBezTo>
                    <a:pt x="431428" y="301424"/>
                    <a:pt x="434253" y="292896"/>
                    <a:pt x="438150" y="271462"/>
                  </a:cubicBezTo>
                  <a:cubicBezTo>
                    <a:pt x="439877" y="261961"/>
                    <a:pt x="440571" y="252255"/>
                    <a:pt x="442913" y="242887"/>
                  </a:cubicBezTo>
                  <a:cubicBezTo>
                    <a:pt x="445348" y="233147"/>
                    <a:pt x="449263" y="223837"/>
                    <a:pt x="452438" y="214312"/>
                  </a:cubicBezTo>
                  <a:cubicBezTo>
                    <a:pt x="462280" y="273368"/>
                    <a:pt x="453242" y="213636"/>
                    <a:pt x="461963" y="309562"/>
                  </a:cubicBezTo>
                  <a:cubicBezTo>
                    <a:pt x="463122" y="322308"/>
                    <a:pt x="465138" y="334962"/>
                    <a:pt x="466725" y="347662"/>
                  </a:cubicBezTo>
                  <a:cubicBezTo>
                    <a:pt x="468313" y="374650"/>
                    <a:pt x="466652" y="402027"/>
                    <a:pt x="471488" y="428625"/>
                  </a:cubicBezTo>
                  <a:cubicBezTo>
                    <a:pt x="473215" y="438126"/>
                    <a:pt x="473709" y="409366"/>
                    <a:pt x="476250" y="400050"/>
                  </a:cubicBezTo>
                  <a:cubicBezTo>
                    <a:pt x="478499" y="391802"/>
                    <a:pt x="483071" y="384347"/>
                    <a:pt x="485775" y="376237"/>
                  </a:cubicBezTo>
                  <a:cubicBezTo>
                    <a:pt x="487845" y="370027"/>
                    <a:pt x="487069" y="362738"/>
                    <a:pt x="490538" y="357187"/>
                  </a:cubicBezTo>
                  <a:cubicBezTo>
                    <a:pt x="495298" y="349572"/>
                    <a:pt x="503238" y="344487"/>
                    <a:pt x="509588" y="338137"/>
                  </a:cubicBezTo>
                  <a:cubicBezTo>
                    <a:pt x="514350" y="328612"/>
                    <a:pt x="518509" y="318761"/>
                    <a:pt x="523875" y="309562"/>
                  </a:cubicBezTo>
                  <a:cubicBezTo>
                    <a:pt x="529643" y="299674"/>
                    <a:pt x="537805" y="291226"/>
                    <a:pt x="542925" y="280987"/>
                  </a:cubicBezTo>
                  <a:cubicBezTo>
                    <a:pt x="569677" y="227484"/>
                    <a:pt x="519430" y="299615"/>
                    <a:pt x="561975" y="242887"/>
                  </a:cubicBezTo>
                  <a:cubicBezTo>
                    <a:pt x="575780" y="332618"/>
                    <a:pt x="568509" y="317438"/>
                    <a:pt x="576263" y="247650"/>
                  </a:cubicBezTo>
                  <a:cubicBezTo>
                    <a:pt x="578599" y="226624"/>
                    <a:pt x="581056" y="218949"/>
                    <a:pt x="585788" y="200025"/>
                  </a:cubicBezTo>
                  <a:cubicBezTo>
                    <a:pt x="587375" y="242887"/>
                    <a:pt x="587874" y="285804"/>
                    <a:pt x="590550" y="328612"/>
                  </a:cubicBezTo>
                  <a:cubicBezTo>
                    <a:pt x="591055" y="336691"/>
                    <a:pt x="601036" y="346700"/>
                    <a:pt x="595313" y="352425"/>
                  </a:cubicBezTo>
                  <a:cubicBezTo>
                    <a:pt x="590293" y="357446"/>
                    <a:pt x="588963" y="339725"/>
                    <a:pt x="585788" y="333375"/>
                  </a:cubicBezTo>
                  <a:cubicBezTo>
                    <a:pt x="576868" y="279859"/>
                    <a:pt x="586995" y="328065"/>
                    <a:pt x="561975" y="257175"/>
                  </a:cubicBezTo>
                  <a:cubicBezTo>
                    <a:pt x="558129" y="246277"/>
                    <a:pt x="555897" y="234868"/>
                    <a:pt x="552450" y="223837"/>
                  </a:cubicBezTo>
                  <a:cubicBezTo>
                    <a:pt x="535914" y="170921"/>
                    <a:pt x="541614" y="192542"/>
                    <a:pt x="523875" y="142875"/>
                  </a:cubicBezTo>
                  <a:cubicBezTo>
                    <a:pt x="510795" y="106253"/>
                    <a:pt x="520914" y="124146"/>
                    <a:pt x="504825" y="100012"/>
                  </a:cubicBezTo>
                  <a:cubicBezTo>
                    <a:pt x="503238" y="157162"/>
                    <a:pt x="503866" y="214417"/>
                    <a:pt x="500063" y="271462"/>
                  </a:cubicBezTo>
                  <a:cubicBezTo>
                    <a:pt x="499421" y="281097"/>
                    <a:pt x="497194" y="252356"/>
                    <a:pt x="495300" y="242887"/>
                  </a:cubicBezTo>
                  <a:cubicBezTo>
                    <a:pt x="494016" y="236469"/>
                    <a:pt x="491909" y="230237"/>
                    <a:pt x="490538" y="223837"/>
                  </a:cubicBezTo>
                  <a:cubicBezTo>
                    <a:pt x="487146" y="208007"/>
                    <a:pt x="481013" y="176212"/>
                    <a:pt x="481013" y="176212"/>
                  </a:cubicBezTo>
                  <a:cubicBezTo>
                    <a:pt x="464287" y="226386"/>
                    <a:pt x="471317" y="199679"/>
                    <a:pt x="481013" y="309562"/>
                  </a:cubicBezTo>
                  <a:cubicBezTo>
                    <a:pt x="482299" y="324142"/>
                    <a:pt x="486767" y="338283"/>
                    <a:pt x="490538" y="352425"/>
                  </a:cubicBezTo>
                  <a:cubicBezTo>
                    <a:pt x="493125" y="362126"/>
                    <a:pt x="497421" y="371314"/>
                    <a:pt x="500063" y="381000"/>
                  </a:cubicBezTo>
                  <a:cubicBezTo>
                    <a:pt x="517300" y="444204"/>
                    <a:pt x="495139" y="375755"/>
                    <a:pt x="509588" y="419100"/>
                  </a:cubicBezTo>
                  <a:cubicBezTo>
                    <a:pt x="514350" y="412750"/>
                    <a:pt x="519668" y="406781"/>
                    <a:pt x="523875" y="400050"/>
                  </a:cubicBezTo>
                  <a:cubicBezTo>
                    <a:pt x="527638" y="394030"/>
                    <a:pt x="529359" y="386837"/>
                    <a:pt x="533400" y="381000"/>
                  </a:cubicBezTo>
                  <a:cubicBezTo>
                    <a:pt x="543703" y="366118"/>
                    <a:pt x="560016" y="354943"/>
                    <a:pt x="566738" y="338137"/>
                  </a:cubicBezTo>
                  <a:cubicBezTo>
                    <a:pt x="569913" y="330200"/>
                    <a:pt x="572111" y="321798"/>
                    <a:pt x="576263" y="314325"/>
                  </a:cubicBezTo>
                  <a:cubicBezTo>
                    <a:pt x="587179" y="294677"/>
                    <a:pt x="594848" y="293436"/>
                    <a:pt x="609600" y="276225"/>
                  </a:cubicBezTo>
                  <a:cubicBezTo>
                    <a:pt x="613325" y="271879"/>
                    <a:pt x="615950" y="266700"/>
                    <a:pt x="619125" y="261937"/>
                  </a:cubicBezTo>
                  <a:cubicBezTo>
                    <a:pt x="641954" y="353245"/>
                    <a:pt x="628650" y="294034"/>
                    <a:pt x="628650" y="509587"/>
                  </a:cubicBezTo>
                  <a:cubicBezTo>
                    <a:pt x="628650" y="530285"/>
                    <a:pt x="625475" y="468312"/>
                    <a:pt x="623888" y="447675"/>
                  </a:cubicBezTo>
                  <a:cubicBezTo>
                    <a:pt x="622300" y="458787"/>
                    <a:pt x="620970" y="492084"/>
                    <a:pt x="619125" y="481012"/>
                  </a:cubicBezTo>
                  <a:cubicBezTo>
                    <a:pt x="614159" y="451219"/>
                    <a:pt x="615835" y="420693"/>
                    <a:pt x="614363" y="390525"/>
                  </a:cubicBezTo>
                  <a:cubicBezTo>
                    <a:pt x="612660" y="355605"/>
                    <a:pt x="611188" y="320675"/>
                    <a:pt x="609600" y="285750"/>
                  </a:cubicBezTo>
                  <a:cubicBezTo>
                    <a:pt x="608013" y="304800"/>
                    <a:pt x="607072" y="323915"/>
                    <a:pt x="604838" y="342900"/>
                  </a:cubicBezTo>
                  <a:cubicBezTo>
                    <a:pt x="603892" y="350939"/>
                    <a:pt x="600075" y="358617"/>
                    <a:pt x="600075" y="366712"/>
                  </a:cubicBezTo>
                  <a:cubicBezTo>
                    <a:pt x="600075" y="379511"/>
                    <a:pt x="603250" y="392112"/>
                    <a:pt x="604838" y="404812"/>
                  </a:cubicBezTo>
                  <a:cubicBezTo>
                    <a:pt x="603250" y="411162"/>
                    <a:pt x="602653" y="417846"/>
                    <a:pt x="600075" y="423862"/>
                  </a:cubicBezTo>
                  <a:cubicBezTo>
                    <a:pt x="597820" y="429123"/>
                    <a:pt x="592560" y="432790"/>
                    <a:pt x="590550" y="438150"/>
                  </a:cubicBezTo>
                  <a:cubicBezTo>
                    <a:pt x="587708" y="445729"/>
                    <a:pt x="587608" y="454075"/>
                    <a:pt x="585788" y="461962"/>
                  </a:cubicBezTo>
                  <a:cubicBezTo>
                    <a:pt x="577731" y="496875"/>
                    <a:pt x="579373" y="490733"/>
                    <a:pt x="571500" y="514350"/>
                  </a:cubicBezTo>
                  <a:cubicBezTo>
                    <a:pt x="559279" y="465461"/>
                    <a:pt x="575888" y="526048"/>
                    <a:pt x="557213" y="476250"/>
                  </a:cubicBezTo>
                  <a:cubicBezTo>
                    <a:pt x="554915" y="470121"/>
                    <a:pt x="553734" y="463618"/>
                    <a:pt x="552450" y="457200"/>
                  </a:cubicBezTo>
                  <a:cubicBezTo>
                    <a:pt x="550097" y="445433"/>
                    <a:pt x="547668" y="422223"/>
                    <a:pt x="542925" y="409575"/>
                  </a:cubicBezTo>
                  <a:cubicBezTo>
                    <a:pt x="537746" y="395764"/>
                    <a:pt x="531770" y="388081"/>
                    <a:pt x="523875" y="376237"/>
                  </a:cubicBezTo>
                  <a:cubicBezTo>
                    <a:pt x="522288" y="401637"/>
                    <a:pt x="526105" y="427967"/>
                    <a:pt x="519113" y="452437"/>
                  </a:cubicBezTo>
                  <a:cubicBezTo>
                    <a:pt x="517541" y="457941"/>
                    <a:pt x="509171" y="446637"/>
                    <a:pt x="504825" y="442912"/>
                  </a:cubicBezTo>
                  <a:cubicBezTo>
                    <a:pt x="498007" y="437068"/>
                    <a:pt x="492125" y="430212"/>
                    <a:pt x="485775" y="423862"/>
                  </a:cubicBezTo>
                  <a:cubicBezTo>
                    <a:pt x="469377" y="382868"/>
                    <a:pt x="485242" y="413462"/>
                    <a:pt x="447675" y="371475"/>
                  </a:cubicBezTo>
                  <a:cubicBezTo>
                    <a:pt x="429649" y="351328"/>
                    <a:pt x="414404" y="328678"/>
                    <a:pt x="395288" y="309562"/>
                  </a:cubicBezTo>
                  <a:cubicBezTo>
                    <a:pt x="385763" y="300037"/>
                    <a:pt x="375479" y="291214"/>
                    <a:pt x="366713" y="280987"/>
                  </a:cubicBezTo>
                  <a:cubicBezTo>
                    <a:pt x="356382" y="268934"/>
                    <a:pt x="338138" y="242887"/>
                    <a:pt x="338138" y="242887"/>
                  </a:cubicBezTo>
                  <a:cubicBezTo>
                    <a:pt x="334963" y="249237"/>
                    <a:pt x="330335" y="268824"/>
                    <a:pt x="328613" y="261937"/>
                  </a:cubicBezTo>
                  <a:cubicBezTo>
                    <a:pt x="325509" y="249520"/>
                    <a:pt x="331429" y="211187"/>
                    <a:pt x="333375" y="223837"/>
                  </a:cubicBezTo>
                  <a:cubicBezTo>
                    <a:pt x="338450" y="256824"/>
                    <a:pt x="345378" y="291269"/>
                    <a:pt x="338138" y="323850"/>
                  </a:cubicBezTo>
                  <a:cubicBezTo>
                    <a:pt x="333878" y="343019"/>
                    <a:pt x="332631" y="284263"/>
                    <a:pt x="323850" y="266700"/>
                  </a:cubicBezTo>
                  <a:cubicBezTo>
                    <a:pt x="319088" y="257175"/>
                    <a:pt x="315596" y="246900"/>
                    <a:pt x="309563" y="238125"/>
                  </a:cubicBezTo>
                  <a:cubicBezTo>
                    <a:pt x="298046" y="221372"/>
                    <a:pt x="271463" y="190500"/>
                    <a:pt x="271463" y="190500"/>
                  </a:cubicBezTo>
                  <a:cubicBezTo>
                    <a:pt x="268288" y="182562"/>
                    <a:pt x="266090" y="174160"/>
                    <a:pt x="261938" y="166687"/>
                  </a:cubicBezTo>
                  <a:cubicBezTo>
                    <a:pt x="254302" y="152942"/>
                    <a:pt x="244190" y="144177"/>
                    <a:pt x="233363" y="133350"/>
                  </a:cubicBezTo>
                  <a:cubicBezTo>
                    <a:pt x="190366" y="176347"/>
                    <a:pt x="228555" y="132479"/>
                    <a:pt x="209550" y="166687"/>
                  </a:cubicBezTo>
                  <a:cubicBezTo>
                    <a:pt x="171839" y="234564"/>
                    <a:pt x="209105" y="153288"/>
                    <a:pt x="171450" y="228600"/>
                  </a:cubicBezTo>
                  <a:cubicBezTo>
                    <a:pt x="169205" y="233090"/>
                    <a:pt x="168933" y="238397"/>
                    <a:pt x="166688" y="242887"/>
                  </a:cubicBezTo>
                  <a:cubicBezTo>
                    <a:pt x="144194" y="287874"/>
                    <a:pt x="158376" y="248770"/>
                    <a:pt x="147638" y="280987"/>
                  </a:cubicBezTo>
                  <a:cubicBezTo>
                    <a:pt x="135169" y="243584"/>
                    <a:pt x="146159" y="280485"/>
                    <a:pt x="138113" y="200025"/>
                  </a:cubicBezTo>
                  <a:cubicBezTo>
                    <a:pt x="137152" y="190417"/>
                    <a:pt x="134938" y="180975"/>
                    <a:pt x="133350" y="171450"/>
                  </a:cubicBezTo>
                  <a:cubicBezTo>
                    <a:pt x="130175" y="177800"/>
                    <a:pt x="125547" y="183612"/>
                    <a:pt x="123825" y="190500"/>
                  </a:cubicBezTo>
                  <a:cubicBezTo>
                    <a:pt x="119141" y="209236"/>
                    <a:pt x="114300" y="247650"/>
                    <a:pt x="114300" y="247650"/>
                  </a:cubicBezTo>
                  <a:cubicBezTo>
                    <a:pt x="111125" y="287337"/>
                    <a:pt x="95118" y="405337"/>
                    <a:pt x="104775" y="366712"/>
                  </a:cubicBezTo>
                  <a:cubicBezTo>
                    <a:pt x="106363" y="360362"/>
                    <a:pt x="108166" y="354062"/>
                    <a:pt x="109538" y="347662"/>
                  </a:cubicBezTo>
                  <a:cubicBezTo>
                    <a:pt x="112930" y="331832"/>
                    <a:pt x="114892" y="315680"/>
                    <a:pt x="119063" y="300037"/>
                  </a:cubicBezTo>
                  <a:cubicBezTo>
                    <a:pt x="121266" y="291777"/>
                    <a:pt x="126074" y="284396"/>
                    <a:pt x="128588" y="276225"/>
                  </a:cubicBezTo>
                  <a:cubicBezTo>
                    <a:pt x="144179" y="225555"/>
                    <a:pt x="128806" y="252085"/>
                    <a:pt x="147638" y="223837"/>
                  </a:cubicBezTo>
                  <a:cubicBezTo>
                    <a:pt x="146050" y="242887"/>
                    <a:pt x="145401" y="262039"/>
                    <a:pt x="142875" y="280987"/>
                  </a:cubicBezTo>
                  <a:cubicBezTo>
                    <a:pt x="142212" y="285963"/>
                    <a:pt x="134563" y="298824"/>
                    <a:pt x="138113" y="295275"/>
                  </a:cubicBezTo>
                  <a:cubicBezTo>
                    <a:pt x="143134" y="290255"/>
                    <a:pt x="142618" y="281245"/>
                    <a:pt x="147638" y="276225"/>
                  </a:cubicBezTo>
                  <a:cubicBezTo>
                    <a:pt x="155733" y="268130"/>
                    <a:pt x="167055" y="264044"/>
                    <a:pt x="176213" y="257175"/>
                  </a:cubicBezTo>
                  <a:cubicBezTo>
                    <a:pt x="186132" y="249736"/>
                    <a:pt x="196351" y="242448"/>
                    <a:pt x="204788" y="233362"/>
                  </a:cubicBezTo>
                  <a:cubicBezTo>
                    <a:pt x="217104" y="220098"/>
                    <a:pt x="225326" y="203299"/>
                    <a:pt x="238125" y="190500"/>
                  </a:cubicBezTo>
                  <a:cubicBezTo>
                    <a:pt x="256460" y="172165"/>
                    <a:pt x="248677" y="181816"/>
                    <a:pt x="261938" y="161925"/>
                  </a:cubicBezTo>
                  <a:cubicBezTo>
                    <a:pt x="269168" y="357145"/>
                    <a:pt x="258859" y="311507"/>
                    <a:pt x="276225" y="233362"/>
                  </a:cubicBezTo>
                  <a:cubicBezTo>
                    <a:pt x="282085" y="206992"/>
                    <a:pt x="286662" y="203268"/>
                    <a:pt x="300038" y="180975"/>
                  </a:cubicBezTo>
                  <a:cubicBezTo>
                    <a:pt x="301625" y="174625"/>
                    <a:pt x="302730" y="168135"/>
                    <a:pt x="304800" y="161925"/>
                  </a:cubicBezTo>
                  <a:cubicBezTo>
                    <a:pt x="307503" y="153815"/>
                    <a:pt x="311323" y="146117"/>
                    <a:pt x="314325" y="138112"/>
                  </a:cubicBezTo>
                  <a:cubicBezTo>
                    <a:pt x="316088" y="133412"/>
                    <a:pt x="317500" y="128587"/>
                    <a:pt x="319088" y="123825"/>
                  </a:cubicBezTo>
                  <a:cubicBezTo>
                    <a:pt x="316044" y="169475"/>
                    <a:pt x="320868" y="187685"/>
                    <a:pt x="304800" y="223837"/>
                  </a:cubicBezTo>
                  <a:cubicBezTo>
                    <a:pt x="302475" y="229068"/>
                    <a:pt x="298115" y="233155"/>
                    <a:pt x="295275" y="238125"/>
                  </a:cubicBezTo>
                  <a:cubicBezTo>
                    <a:pt x="280402" y="264153"/>
                    <a:pt x="293905" y="251738"/>
                    <a:pt x="271463" y="266700"/>
                  </a:cubicBezTo>
                  <a:cubicBezTo>
                    <a:pt x="268288" y="271462"/>
                    <a:pt x="267662" y="280987"/>
                    <a:pt x="261938" y="280987"/>
                  </a:cubicBezTo>
                  <a:cubicBezTo>
                    <a:pt x="255203" y="280987"/>
                    <a:pt x="250662" y="272724"/>
                    <a:pt x="247650" y="266700"/>
                  </a:cubicBezTo>
                  <a:cubicBezTo>
                    <a:pt x="244030" y="259460"/>
                    <a:pt x="245214" y="250640"/>
                    <a:pt x="242888" y="242887"/>
                  </a:cubicBezTo>
                  <a:cubicBezTo>
                    <a:pt x="240432" y="234699"/>
                    <a:pt x="236365" y="227079"/>
                    <a:pt x="233363" y="219075"/>
                  </a:cubicBezTo>
                  <a:cubicBezTo>
                    <a:pt x="231600" y="214374"/>
                    <a:pt x="230188" y="209550"/>
                    <a:pt x="228600" y="204787"/>
                  </a:cubicBezTo>
                  <a:cubicBezTo>
                    <a:pt x="227013" y="195262"/>
                    <a:pt x="230666" y="183040"/>
                    <a:pt x="223838" y="176212"/>
                  </a:cubicBezTo>
                  <a:cubicBezTo>
                    <a:pt x="219210" y="171584"/>
                    <a:pt x="219696" y="188746"/>
                    <a:pt x="219075" y="195262"/>
                  </a:cubicBezTo>
                  <a:cubicBezTo>
                    <a:pt x="208781" y="303347"/>
                    <a:pt x="222117" y="245013"/>
                    <a:pt x="209550" y="295275"/>
                  </a:cubicBezTo>
                  <a:cubicBezTo>
                    <a:pt x="207963" y="311150"/>
                    <a:pt x="208131" y="327300"/>
                    <a:pt x="204788" y="342900"/>
                  </a:cubicBezTo>
                  <a:cubicBezTo>
                    <a:pt x="203300" y="349842"/>
                    <a:pt x="195618" y="369041"/>
                    <a:pt x="195263" y="361950"/>
                  </a:cubicBezTo>
                  <a:cubicBezTo>
                    <a:pt x="193359" y="323865"/>
                    <a:pt x="197308" y="285686"/>
                    <a:pt x="200025" y="247650"/>
                  </a:cubicBezTo>
                  <a:cubicBezTo>
                    <a:pt x="200491" y="241121"/>
                    <a:pt x="203368" y="234990"/>
                    <a:pt x="204788" y="228600"/>
                  </a:cubicBezTo>
                  <a:cubicBezTo>
                    <a:pt x="211654" y="197702"/>
                    <a:pt x="204365" y="212564"/>
                    <a:pt x="219075" y="190500"/>
                  </a:cubicBezTo>
                  <a:cubicBezTo>
                    <a:pt x="229900" y="147205"/>
                    <a:pt x="230017" y="141577"/>
                    <a:pt x="219075" y="261937"/>
                  </a:cubicBezTo>
                  <a:cubicBezTo>
                    <a:pt x="217976" y="274024"/>
                    <a:pt x="204745" y="292171"/>
                    <a:pt x="200025" y="300037"/>
                  </a:cubicBezTo>
                  <a:cubicBezTo>
                    <a:pt x="198438" y="309562"/>
                    <a:pt x="195263" y="318956"/>
                    <a:pt x="195263" y="328612"/>
                  </a:cubicBezTo>
                  <a:cubicBezTo>
                    <a:pt x="195263" y="335157"/>
                    <a:pt x="197727" y="315691"/>
                    <a:pt x="200025" y="309562"/>
                  </a:cubicBezTo>
                  <a:cubicBezTo>
                    <a:pt x="207091" y="290718"/>
                    <a:pt x="212008" y="288023"/>
                    <a:pt x="223838" y="271462"/>
                  </a:cubicBezTo>
                  <a:cubicBezTo>
                    <a:pt x="227165" y="266805"/>
                    <a:pt x="230188" y="261937"/>
                    <a:pt x="233363" y="257175"/>
                  </a:cubicBezTo>
                  <a:cubicBezTo>
                    <a:pt x="236538" y="247650"/>
                    <a:pt x="237319" y="236954"/>
                    <a:pt x="242888" y="228600"/>
                  </a:cubicBezTo>
                  <a:cubicBezTo>
                    <a:pt x="247291" y="221995"/>
                    <a:pt x="256325" y="219925"/>
                    <a:pt x="261938" y="214312"/>
                  </a:cubicBezTo>
                  <a:cubicBezTo>
                    <a:pt x="267551" y="208699"/>
                    <a:pt x="271059" y="201288"/>
                    <a:pt x="276225" y="195262"/>
                  </a:cubicBezTo>
                  <a:cubicBezTo>
                    <a:pt x="280608" y="190148"/>
                    <a:pt x="285750" y="185737"/>
                    <a:pt x="290513" y="180975"/>
                  </a:cubicBezTo>
                  <a:cubicBezTo>
                    <a:pt x="314057" y="239835"/>
                    <a:pt x="303782" y="204751"/>
                    <a:pt x="295275" y="323850"/>
                  </a:cubicBezTo>
                  <a:cubicBezTo>
                    <a:pt x="294917" y="328857"/>
                    <a:pt x="289959" y="343126"/>
                    <a:pt x="290513" y="338137"/>
                  </a:cubicBezTo>
                  <a:cubicBezTo>
                    <a:pt x="293876" y="307874"/>
                    <a:pt x="297992" y="280182"/>
                    <a:pt x="309563" y="252412"/>
                  </a:cubicBezTo>
                  <a:cubicBezTo>
                    <a:pt x="313659" y="242582"/>
                    <a:pt x="319443" y="233532"/>
                    <a:pt x="323850" y="223837"/>
                  </a:cubicBezTo>
                  <a:cubicBezTo>
                    <a:pt x="327387" y="216054"/>
                    <a:pt x="329552" y="207671"/>
                    <a:pt x="333375" y="200025"/>
                  </a:cubicBezTo>
                  <a:cubicBezTo>
                    <a:pt x="355868" y="155041"/>
                    <a:pt x="341687" y="194141"/>
                    <a:pt x="352425" y="161925"/>
                  </a:cubicBezTo>
                  <a:cubicBezTo>
                    <a:pt x="382595" y="237348"/>
                    <a:pt x="354461" y="159117"/>
                    <a:pt x="366713" y="342900"/>
                  </a:cubicBezTo>
                  <a:cubicBezTo>
                    <a:pt x="367047" y="347909"/>
                    <a:pt x="370257" y="333482"/>
                    <a:pt x="371475" y="328612"/>
                  </a:cubicBezTo>
                  <a:cubicBezTo>
                    <a:pt x="373438" y="320759"/>
                    <a:pt x="373954" y="312566"/>
                    <a:pt x="376238" y="304800"/>
                  </a:cubicBezTo>
                  <a:cubicBezTo>
                    <a:pt x="381904" y="285536"/>
                    <a:pt x="386308" y="265611"/>
                    <a:pt x="395288" y="247650"/>
                  </a:cubicBezTo>
                  <a:cubicBezTo>
                    <a:pt x="400050" y="238125"/>
                    <a:pt x="405479" y="228905"/>
                    <a:pt x="409575" y="219075"/>
                  </a:cubicBezTo>
                  <a:cubicBezTo>
                    <a:pt x="413437" y="209807"/>
                    <a:pt x="414610" y="199480"/>
                    <a:pt x="419100" y="190500"/>
                  </a:cubicBezTo>
                  <a:cubicBezTo>
                    <a:pt x="424220" y="180261"/>
                    <a:pt x="432668" y="171975"/>
                    <a:pt x="438150" y="161925"/>
                  </a:cubicBezTo>
                  <a:cubicBezTo>
                    <a:pt x="467252" y="108571"/>
                    <a:pt x="427106" y="165537"/>
                    <a:pt x="461963" y="119062"/>
                  </a:cubicBezTo>
                  <a:cubicBezTo>
                    <a:pt x="458788" y="176212"/>
                    <a:pt x="450650" y="233302"/>
                    <a:pt x="452438" y="290512"/>
                  </a:cubicBezTo>
                  <a:cubicBezTo>
                    <a:pt x="452686" y="298446"/>
                    <a:pt x="463672" y="278789"/>
                    <a:pt x="466725" y="271462"/>
                  </a:cubicBezTo>
                  <a:cubicBezTo>
                    <a:pt x="471760" y="259378"/>
                    <a:pt x="472400" y="245874"/>
                    <a:pt x="476250" y="233362"/>
                  </a:cubicBezTo>
                  <a:cubicBezTo>
                    <a:pt x="484305" y="207184"/>
                    <a:pt x="485362" y="213687"/>
                    <a:pt x="495300" y="190500"/>
                  </a:cubicBezTo>
                  <a:cubicBezTo>
                    <a:pt x="497278" y="185886"/>
                    <a:pt x="498475" y="180975"/>
                    <a:pt x="500063" y="176212"/>
                  </a:cubicBezTo>
                  <a:cubicBezTo>
                    <a:pt x="501650" y="185737"/>
                    <a:pt x="504274" y="195146"/>
                    <a:pt x="504825" y="204787"/>
                  </a:cubicBezTo>
                  <a:cubicBezTo>
                    <a:pt x="507453" y="250777"/>
                    <a:pt x="503364" y="297257"/>
                    <a:pt x="509588" y="342900"/>
                  </a:cubicBezTo>
                  <a:cubicBezTo>
                    <a:pt x="510700" y="351057"/>
                    <a:pt x="524296" y="286382"/>
                    <a:pt x="523875" y="285750"/>
                  </a:cubicBezTo>
                  <a:cubicBezTo>
                    <a:pt x="520700" y="280988"/>
                    <a:pt x="513934" y="291550"/>
                    <a:pt x="509588" y="295275"/>
                  </a:cubicBezTo>
                  <a:cubicBezTo>
                    <a:pt x="502770" y="301119"/>
                    <a:pt x="497250" y="308359"/>
                    <a:pt x="490538" y="314325"/>
                  </a:cubicBezTo>
                  <a:cubicBezTo>
                    <a:pt x="482940" y="321078"/>
                    <a:pt x="474323" y="326622"/>
                    <a:pt x="466725" y="333375"/>
                  </a:cubicBezTo>
                  <a:cubicBezTo>
                    <a:pt x="460013" y="339341"/>
                    <a:pt x="455147" y="347444"/>
                    <a:pt x="447675" y="352425"/>
                  </a:cubicBezTo>
                  <a:cubicBezTo>
                    <a:pt x="435861" y="360301"/>
                    <a:pt x="421389" y="363599"/>
                    <a:pt x="409575" y="371475"/>
                  </a:cubicBezTo>
                  <a:lnTo>
                    <a:pt x="395288" y="381000"/>
                  </a:lnTo>
                  <a:cubicBezTo>
                    <a:pt x="387350" y="379412"/>
                    <a:pt x="377621" y="381505"/>
                    <a:pt x="371475" y="376237"/>
                  </a:cubicBezTo>
                  <a:cubicBezTo>
                    <a:pt x="364984" y="370674"/>
                    <a:pt x="364952" y="360430"/>
                    <a:pt x="361950" y="352425"/>
                  </a:cubicBezTo>
                  <a:cubicBezTo>
                    <a:pt x="356829" y="338768"/>
                    <a:pt x="356176" y="334089"/>
                    <a:pt x="352425" y="319087"/>
                  </a:cubicBezTo>
                  <a:cubicBezTo>
                    <a:pt x="350753" y="304039"/>
                    <a:pt x="349414" y="274544"/>
                    <a:pt x="342900" y="257175"/>
                  </a:cubicBezTo>
                  <a:cubicBezTo>
                    <a:pt x="340407" y="250528"/>
                    <a:pt x="336172" y="244651"/>
                    <a:pt x="333375" y="238125"/>
                  </a:cubicBezTo>
                  <a:cubicBezTo>
                    <a:pt x="331398" y="233511"/>
                    <a:pt x="330200" y="228600"/>
                    <a:pt x="328613" y="223837"/>
                  </a:cubicBezTo>
                  <a:cubicBezTo>
                    <a:pt x="323850" y="231775"/>
                    <a:pt x="317885" y="239105"/>
                    <a:pt x="314325" y="247650"/>
                  </a:cubicBezTo>
                  <a:cubicBezTo>
                    <a:pt x="309880" y="258318"/>
                    <a:pt x="308121" y="269917"/>
                    <a:pt x="304800" y="280987"/>
                  </a:cubicBezTo>
                  <a:cubicBezTo>
                    <a:pt x="303357" y="285796"/>
                    <a:pt x="301417" y="290448"/>
                    <a:pt x="300038" y="295275"/>
                  </a:cubicBezTo>
                  <a:cubicBezTo>
                    <a:pt x="298240" y="301569"/>
                    <a:pt x="297345" y="308115"/>
                    <a:pt x="295275" y="314325"/>
                  </a:cubicBezTo>
                  <a:cubicBezTo>
                    <a:pt x="292572" y="322435"/>
                    <a:pt x="288752" y="330132"/>
                    <a:pt x="285750" y="338137"/>
                  </a:cubicBezTo>
                  <a:cubicBezTo>
                    <a:pt x="283987" y="342838"/>
                    <a:pt x="282575" y="347662"/>
                    <a:pt x="280988" y="352425"/>
                  </a:cubicBezTo>
                  <a:cubicBezTo>
                    <a:pt x="279400" y="346075"/>
                    <a:pt x="279152" y="327521"/>
                    <a:pt x="276225" y="333375"/>
                  </a:cubicBezTo>
                  <a:cubicBezTo>
                    <a:pt x="266109" y="353606"/>
                    <a:pt x="276887" y="420288"/>
                    <a:pt x="266700" y="328612"/>
                  </a:cubicBezTo>
                  <a:cubicBezTo>
                    <a:pt x="253581" y="367974"/>
                    <a:pt x="272964" y="306322"/>
                    <a:pt x="257175" y="390525"/>
                  </a:cubicBezTo>
                  <a:cubicBezTo>
                    <a:pt x="255325" y="400393"/>
                    <a:pt x="247650" y="419100"/>
                    <a:pt x="247650" y="419100"/>
                  </a:cubicBezTo>
                  <a:cubicBezTo>
                    <a:pt x="246063" y="381000"/>
                    <a:pt x="246503" y="342761"/>
                    <a:pt x="242888" y="304800"/>
                  </a:cubicBezTo>
                  <a:cubicBezTo>
                    <a:pt x="242412" y="299803"/>
                    <a:pt x="240370" y="314597"/>
                    <a:pt x="238125" y="319087"/>
                  </a:cubicBezTo>
                  <a:cubicBezTo>
                    <a:pt x="235565" y="324207"/>
                    <a:pt x="232034" y="328796"/>
                    <a:pt x="228600" y="333375"/>
                  </a:cubicBezTo>
                  <a:cubicBezTo>
                    <a:pt x="217740" y="347855"/>
                    <a:pt x="208062" y="363438"/>
                    <a:pt x="195263" y="376237"/>
                  </a:cubicBezTo>
                  <a:cubicBezTo>
                    <a:pt x="190500" y="381000"/>
                    <a:pt x="186579" y="386789"/>
                    <a:pt x="180975" y="390525"/>
                  </a:cubicBezTo>
                  <a:cubicBezTo>
                    <a:pt x="176798" y="393310"/>
                    <a:pt x="171450" y="393700"/>
                    <a:pt x="166688" y="395287"/>
                  </a:cubicBezTo>
                  <a:cubicBezTo>
                    <a:pt x="156085" y="352881"/>
                    <a:pt x="170376" y="390955"/>
                    <a:pt x="147638" y="400050"/>
                  </a:cubicBezTo>
                  <a:cubicBezTo>
                    <a:pt x="142323" y="402176"/>
                    <a:pt x="141288" y="390525"/>
                    <a:pt x="138113" y="385762"/>
                  </a:cubicBezTo>
                  <a:cubicBezTo>
                    <a:pt x="134938" y="373062"/>
                    <a:pt x="139061" y="355516"/>
                    <a:pt x="128588" y="347662"/>
                  </a:cubicBezTo>
                  <a:cubicBezTo>
                    <a:pt x="121749" y="342533"/>
                    <a:pt x="122535" y="363663"/>
                    <a:pt x="119063" y="371475"/>
                  </a:cubicBezTo>
                  <a:cubicBezTo>
                    <a:pt x="108828" y="394504"/>
                    <a:pt x="115188" y="388642"/>
                    <a:pt x="95250" y="395287"/>
                  </a:cubicBezTo>
                  <a:cubicBezTo>
                    <a:pt x="92075" y="361950"/>
                    <a:pt x="92292" y="262437"/>
                    <a:pt x="85725" y="295275"/>
                  </a:cubicBezTo>
                  <a:cubicBezTo>
                    <a:pt x="84138" y="303212"/>
                    <a:pt x="83805" y="311508"/>
                    <a:pt x="80963" y="319087"/>
                  </a:cubicBezTo>
                  <a:cubicBezTo>
                    <a:pt x="78953" y="324447"/>
                    <a:pt x="73998" y="328255"/>
                    <a:pt x="71438" y="333375"/>
                  </a:cubicBezTo>
                  <a:cubicBezTo>
                    <a:pt x="51719" y="372811"/>
                    <a:pt x="84448" y="321001"/>
                    <a:pt x="57150" y="361950"/>
                  </a:cubicBezTo>
                  <a:cubicBezTo>
                    <a:pt x="55563" y="366712"/>
                    <a:pt x="54879" y="371879"/>
                    <a:pt x="52388" y="376237"/>
                  </a:cubicBezTo>
                  <a:cubicBezTo>
                    <a:pt x="48450" y="383129"/>
                    <a:pt x="41324" y="388034"/>
                    <a:pt x="38100" y="395287"/>
                  </a:cubicBezTo>
                  <a:cubicBezTo>
                    <a:pt x="34812" y="402684"/>
                    <a:pt x="34925" y="411162"/>
                    <a:pt x="33338" y="419100"/>
                  </a:cubicBezTo>
                  <a:cubicBezTo>
                    <a:pt x="31750" y="414337"/>
                    <a:pt x="27196" y="409639"/>
                    <a:pt x="28575" y="404812"/>
                  </a:cubicBezTo>
                  <a:cubicBezTo>
                    <a:pt x="30756" y="397180"/>
                    <a:pt x="37697" y="391789"/>
                    <a:pt x="42863" y="385762"/>
                  </a:cubicBezTo>
                  <a:cubicBezTo>
                    <a:pt x="54578" y="372095"/>
                    <a:pt x="66622" y="363898"/>
                    <a:pt x="80963" y="352425"/>
                  </a:cubicBezTo>
                  <a:cubicBezTo>
                    <a:pt x="84138" y="357187"/>
                    <a:pt x="86019" y="363136"/>
                    <a:pt x="90488" y="366712"/>
                  </a:cubicBezTo>
                  <a:cubicBezTo>
                    <a:pt x="94408" y="369848"/>
                    <a:pt x="99831" y="372347"/>
                    <a:pt x="104775" y="371475"/>
                  </a:cubicBezTo>
                  <a:cubicBezTo>
                    <a:pt x="127538" y="367458"/>
                    <a:pt x="149424" y="359433"/>
                    <a:pt x="171450" y="352425"/>
                  </a:cubicBezTo>
                  <a:cubicBezTo>
                    <a:pt x="208904" y="340508"/>
                    <a:pt x="214776" y="334584"/>
                    <a:pt x="252413" y="319087"/>
                  </a:cubicBezTo>
                  <a:cubicBezTo>
                    <a:pt x="298878" y="299955"/>
                    <a:pt x="278412" y="310066"/>
                    <a:pt x="319088" y="295275"/>
                  </a:cubicBezTo>
                  <a:cubicBezTo>
                    <a:pt x="327122" y="292353"/>
                    <a:pt x="334963" y="288925"/>
                    <a:pt x="342900" y="285750"/>
                  </a:cubicBezTo>
                  <a:cubicBezTo>
                    <a:pt x="349250" y="287337"/>
                    <a:pt x="358582" y="284899"/>
                    <a:pt x="361950" y="290512"/>
                  </a:cubicBezTo>
                  <a:cubicBezTo>
                    <a:pt x="365318" y="296125"/>
                    <a:pt x="359069" y="303293"/>
                    <a:pt x="357188" y="309562"/>
                  </a:cubicBezTo>
                  <a:cubicBezTo>
                    <a:pt x="338236" y="372736"/>
                    <a:pt x="357231" y="309454"/>
                    <a:pt x="338138" y="357187"/>
                  </a:cubicBezTo>
                  <a:cubicBezTo>
                    <a:pt x="314598" y="416037"/>
                    <a:pt x="341426" y="360136"/>
                    <a:pt x="319088" y="404812"/>
                  </a:cubicBezTo>
                  <a:cubicBezTo>
                    <a:pt x="320675" y="390525"/>
                    <a:pt x="321487" y="376130"/>
                    <a:pt x="323850" y="361950"/>
                  </a:cubicBezTo>
                  <a:cubicBezTo>
                    <a:pt x="325602" y="351440"/>
                    <a:pt x="333801" y="337285"/>
                    <a:pt x="338138" y="328612"/>
                  </a:cubicBezTo>
                  <a:cubicBezTo>
                    <a:pt x="336550" y="346075"/>
                    <a:pt x="326863" y="364719"/>
                    <a:pt x="333375" y="381000"/>
                  </a:cubicBezTo>
                  <a:cubicBezTo>
                    <a:pt x="336381" y="388516"/>
                    <a:pt x="350324" y="380527"/>
                    <a:pt x="357188" y="376237"/>
                  </a:cubicBezTo>
                  <a:cubicBezTo>
                    <a:pt x="363919" y="372030"/>
                    <a:pt x="366713" y="363537"/>
                    <a:pt x="371475" y="357187"/>
                  </a:cubicBezTo>
                  <a:cubicBezTo>
                    <a:pt x="377825" y="360362"/>
                    <a:pt x="385505" y="361692"/>
                    <a:pt x="390525" y="366712"/>
                  </a:cubicBezTo>
                  <a:cubicBezTo>
                    <a:pt x="398620" y="374807"/>
                    <a:pt x="409575" y="395287"/>
                    <a:pt x="409575" y="395287"/>
                  </a:cubicBezTo>
                  <a:cubicBezTo>
                    <a:pt x="410255" y="398007"/>
                    <a:pt x="413676" y="429842"/>
                    <a:pt x="428625" y="423862"/>
                  </a:cubicBezTo>
                  <a:cubicBezTo>
                    <a:pt x="435217" y="421225"/>
                    <a:pt x="434387" y="410832"/>
                    <a:pt x="438150" y="404812"/>
                  </a:cubicBezTo>
                  <a:cubicBezTo>
                    <a:pt x="442357" y="398081"/>
                    <a:pt x="447824" y="392221"/>
                    <a:pt x="452438" y="385762"/>
                  </a:cubicBezTo>
                  <a:cubicBezTo>
                    <a:pt x="455765" y="381105"/>
                    <a:pt x="458238" y="375821"/>
                    <a:pt x="461963" y="371475"/>
                  </a:cubicBezTo>
                  <a:cubicBezTo>
                    <a:pt x="467807" y="364657"/>
                    <a:pt x="473541" y="357406"/>
                    <a:pt x="481013" y="352425"/>
                  </a:cubicBezTo>
                  <a:cubicBezTo>
                    <a:pt x="488126" y="347683"/>
                    <a:pt x="497013" y="346372"/>
                    <a:pt x="504825" y="342900"/>
                  </a:cubicBezTo>
                  <a:cubicBezTo>
                    <a:pt x="511313" y="340017"/>
                    <a:pt x="517525" y="336550"/>
                    <a:pt x="523875" y="333375"/>
                  </a:cubicBezTo>
                  <a:cubicBezTo>
                    <a:pt x="525463" y="363537"/>
                    <a:pt x="524366" y="393961"/>
                    <a:pt x="528638" y="423862"/>
                  </a:cubicBezTo>
                  <a:cubicBezTo>
                    <a:pt x="529783" y="431875"/>
                    <a:pt x="531437" y="407903"/>
                    <a:pt x="533400" y="400050"/>
                  </a:cubicBezTo>
                  <a:cubicBezTo>
                    <a:pt x="534618" y="395180"/>
                    <a:pt x="536784" y="390589"/>
                    <a:pt x="538163" y="385762"/>
                  </a:cubicBezTo>
                  <a:cubicBezTo>
                    <a:pt x="544227" y="364537"/>
                    <a:pt x="541501" y="364798"/>
                    <a:pt x="552450" y="342900"/>
                  </a:cubicBezTo>
                  <a:cubicBezTo>
                    <a:pt x="555010" y="337780"/>
                    <a:pt x="558800" y="333375"/>
                    <a:pt x="561975" y="328612"/>
                  </a:cubicBezTo>
                  <a:cubicBezTo>
                    <a:pt x="563563" y="320675"/>
                    <a:pt x="559059" y="307359"/>
                    <a:pt x="566738" y="304800"/>
                  </a:cubicBezTo>
                  <a:cubicBezTo>
                    <a:pt x="572245" y="302965"/>
                    <a:pt x="580945" y="341615"/>
                    <a:pt x="581025" y="342900"/>
                  </a:cubicBezTo>
                  <a:cubicBezTo>
                    <a:pt x="582213" y="361913"/>
                    <a:pt x="581025" y="381000"/>
                    <a:pt x="581025" y="4000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6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Crowdsourcing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357586" cy="10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86182" y="1357298"/>
            <a:ext cx="5357818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Extraterrestrial Intelligence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Earliest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utilizing the idea (launched in May 1999)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Voluntary distributed </a:t>
            </a:r>
            <a:r>
              <a:rPr lang="en-CA" sz="2400" i="1" u="sng" dirty="0" smtClean="0"/>
              <a:t>computing</a:t>
            </a:r>
            <a:endParaRPr kumimoji="0" lang="en-CA" sz="2400" b="0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13281" t="27778" r="36328" b="16667"/>
          <a:stretch>
            <a:fillRect/>
          </a:stretch>
        </p:blipFill>
        <p:spPr bwMode="auto">
          <a:xfrm>
            <a:off x="1857356" y="3357562"/>
            <a:ext cx="5155143" cy="319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5" name="Content Placeholder 14"/>
          <p:cNvSpPr>
            <a:spLocks noGrp="1"/>
          </p:cNvSpPr>
          <p:nvPr>
            <p:ph idx="1"/>
          </p:nvPr>
        </p:nvSpPr>
        <p:spPr>
          <a:xfrm>
            <a:off x="142844" y="1428736"/>
            <a:ext cx="86868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000" dirty="0" smtClean="0"/>
              <a:t>Distributed Thinking 	</a:t>
            </a:r>
          </a:p>
          <a:p>
            <a:pPr algn="ctr">
              <a:buNone/>
            </a:pPr>
            <a:r>
              <a:rPr lang="en-CA" sz="4000" dirty="0" smtClean="0"/>
              <a:t>+</a:t>
            </a:r>
          </a:p>
          <a:p>
            <a:pPr algn="ctr">
              <a:buNone/>
            </a:pPr>
            <a:r>
              <a:rPr lang="en-CA" sz="4000" dirty="0" err="1" smtClean="0"/>
              <a:t>Crowdsourcing</a:t>
            </a:r>
            <a:endParaRPr lang="en-CA" sz="4000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sz="4000" b="1" dirty="0" smtClean="0"/>
              <a:t>Collaborative Human Computing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964777" y="4250537"/>
            <a:ext cx="107236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Collaborative Human Computing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2286016" cy="69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143512"/>
            <a:ext cx="3286092" cy="7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22181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7501"/>
          <a:stretch>
            <a:fillRect/>
          </a:stretch>
        </p:blipFill>
        <p:spPr bwMode="auto">
          <a:xfrm>
            <a:off x="5286380" y="1357298"/>
            <a:ext cx="1928826" cy="118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785926"/>
            <a:ext cx="3414986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071810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57356" y="5429264"/>
            <a:ext cx="5643602" cy="128586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&gt;3 million registered users</a:t>
            </a:r>
          </a:p>
          <a:p>
            <a:r>
              <a:rPr lang="en-CA" dirty="0" smtClean="0"/>
              <a:t>&gt;6.5 million stock photos</a:t>
            </a:r>
          </a:p>
          <a:p>
            <a:r>
              <a:rPr lang="en-CA" dirty="0" smtClean="0"/>
              <a:t>Royalty-free (up to 500,000 prints)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28"/>
            <a:ext cx="3571900" cy="10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9765" t="11805" r="11328" b="22916"/>
          <a:stretch>
            <a:fillRect/>
          </a:stretch>
        </p:blipFill>
        <p:spPr bwMode="auto">
          <a:xfrm>
            <a:off x="571472" y="1500174"/>
            <a:ext cx="78293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2881307" cy="216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2000240"/>
            <a:ext cx="3129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err="1" smtClean="0"/>
              <a:t>iStockPhoto</a:t>
            </a:r>
            <a:r>
              <a:rPr lang="en-CA" sz="3200" dirty="0" smtClean="0"/>
              <a:t>:</a:t>
            </a:r>
          </a:p>
          <a:p>
            <a:pPr algn="ctr"/>
            <a:r>
              <a:rPr lang="en-CA" sz="3200" dirty="0" smtClean="0"/>
              <a:t>~</a:t>
            </a:r>
            <a:r>
              <a:rPr lang="en-CA" sz="3200" b="1" dirty="0" smtClean="0"/>
              <a:t>5-10 </a:t>
            </a:r>
            <a:r>
              <a:rPr lang="en-CA" sz="3200" b="1" dirty="0" err="1" smtClean="0"/>
              <a:t>Chf</a:t>
            </a:r>
            <a:r>
              <a:rPr lang="en-CA" sz="3200" dirty="0" smtClean="0"/>
              <a:t>/picture</a:t>
            </a:r>
            <a:endParaRPr lang="en-CA" sz="3200" dirty="0"/>
          </a:p>
        </p:txBody>
      </p:sp>
      <p:pic>
        <p:nvPicPr>
          <p:cNvPr id="1028" name="Picture 4" descr="C:\Users\zazhu\Downloads\91956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2916184" cy="2188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4643446"/>
            <a:ext cx="43965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/>
              <a:t>Professional Stock Photo:</a:t>
            </a:r>
          </a:p>
          <a:p>
            <a:pPr algn="ctr"/>
            <a:r>
              <a:rPr lang="en-CA" sz="3200" dirty="0" smtClean="0"/>
              <a:t>~</a:t>
            </a:r>
            <a:r>
              <a:rPr lang="en-CA" sz="3200" b="1" dirty="0" smtClean="0"/>
              <a:t>400-600</a:t>
            </a:r>
            <a:r>
              <a:rPr lang="en-CA" sz="3200" dirty="0" smtClean="0"/>
              <a:t> </a:t>
            </a:r>
            <a:r>
              <a:rPr lang="en-CA" sz="3200" b="1" dirty="0" err="1" smtClean="0"/>
              <a:t>Chf</a:t>
            </a:r>
            <a:r>
              <a:rPr lang="en-CA" sz="3200" dirty="0" smtClean="0"/>
              <a:t>/picture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85728"/>
            <a:ext cx="3571900" cy="10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683-6E1C-49FA-B4A2-4D336827C42C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1355</Words>
  <Application>Microsoft Office PowerPoint</Application>
  <PresentationFormat>On-screen Show (4:3)</PresentationFormat>
  <Paragraphs>337</Paragraphs>
  <Slides>38</Slides>
  <Notes>27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Collaborative Human Computing</vt:lpstr>
      <vt:lpstr>Slide 2</vt:lpstr>
      <vt:lpstr>Slide 3</vt:lpstr>
      <vt:lpstr>Slide 4</vt:lpstr>
      <vt:lpstr>Crowdsourcing</vt:lpstr>
      <vt:lpstr>Slide 6</vt:lpstr>
      <vt:lpstr>Collaborative Human Computing</vt:lpstr>
      <vt:lpstr>Slide 8</vt:lpstr>
      <vt:lpstr>Slide 9</vt:lpstr>
      <vt:lpstr>Slide 10</vt:lpstr>
      <vt:lpstr>Slide 11</vt:lpstr>
      <vt:lpstr>Slide 12</vt:lpstr>
      <vt:lpstr>Slide 13</vt:lpstr>
      <vt:lpstr>Mechanical Turk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gwap</vt:lpstr>
      <vt:lpstr>gwap</vt:lpstr>
      <vt:lpstr>Slide 26</vt:lpstr>
      <vt:lpstr>Slide 27</vt:lpstr>
      <vt:lpstr>Slide 28</vt:lpstr>
      <vt:lpstr>Slide 29</vt:lpstr>
      <vt:lpstr>Generalization</vt:lpstr>
      <vt:lpstr>Slide 31</vt:lpstr>
      <vt:lpstr>Slide 32</vt:lpstr>
      <vt:lpstr>Slide 33</vt:lpstr>
      <vt:lpstr>Generalization</vt:lpstr>
      <vt:lpstr>Security Measures</vt:lpstr>
      <vt:lpstr>Security Measures</vt:lpstr>
      <vt:lpstr>References</vt:lpstr>
      <vt:lpstr>Discussion</vt:lpstr>
    </vt:vector>
  </TitlesOfParts>
  <Company>D-INFK ETHZ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Computing</dc:title>
  <dc:creator>Zack Zhu</dc:creator>
  <cp:lastModifiedBy>Work</cp:lastModifiedBy>
  <cp:revision>223</cp:revision>
  <dcterms:created xsi:type="dcterms:W3CDTF">2010-03-10T18:35:06Z</dcterms:created>
  <dcterms:modified xsi:type="dcterms:W3CDTF">2010-03-31T09:39:04Z</dcterms:modified>
</cp:coreProperties>
</file>