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  <p:sldMasterId id="2147483728" r:id="rId2"/>
    <p:sldMasterId id="2147483732" r:id="rId3"/>
    <p:sldMasterId id="2147483725" r:id="rId4"/>
    <p:sldMasterId id="2147483726" r:id="rId5"/>
  </p:sldMasterIdLst>
  <p:notesMasterIdLst>
    <p:notesMasterId r:id="rId30"/>
  </p:notesMasterIdLst>
  <p:handoutMasterIdLst>
    <p:handoutMasterId r:id="rId31"/>
  </p:handoutMasterIdLst>
  <p:sldIdLst>
    <p:sldId id="418" r:id="rId6"/>
    <p:sldId id="1190" r:id="rId7"/>
    <p:sldId id="1192" r:id="rId8"/>
    <p:sldId id="1191" r:id="rId9"/>
    <p:sldId id="1193" r:id="rId10"/>
    <p:sldId id="1194" r:id="rId11"/>
    <p:sldId id="1196" r:id="rId12"/>
    <p:sldId id="1197" r:id="rId13"/>
    <p:sldId id="1198" r:id="rId14"/>
    <p:sldId id="1200" r:id="rId15"/>
    <p:sldId id="1212" r:id="rId16"/>
    <p:sldId id="1203" r:id="rId17"/>
    <p:sldId id="1210" r:id="rId18"/>
    <p:sldId id="1199" r:id="rId19"/>
    <p:sldId id="1202" r:id="rId20"/>
    <p:sldId id="1189" r:id="rId21"/>
    <p:sldId id="1201" r:id="rId22"/>
    <p:sldId id="1211" r:id="rId23"/>
    <p:sldId id="1204" r:id="rId24"/>
    <p:sldId id="1205" r:id="rId25"/>
    <p:sldId id="1206" r:id="rId26"/>
    <p:sldId id="1207" r:id="rId27"/>
    <p:sldId id="1209" r:id="rId28"/>
    <p:sldId id="1208" r:id="rId29"/>
  </p:sldIdLst>
  <p:sldSz cx="9144000" cy="6858000" type="screen4x3"/>
  <p:notesSz cx="7099300" cy="10234613"/>
  <p:embeddedFontLst>
    <p:embeddedFont>
      <p:font typeface="CMR7"/>
      <p:regular r:id="rId32"/>
    </p:embeddedFont>
    <p:embeddedFont>
      <p:font typeface="CMR10"/>
      <p:regular r:id="rId33"/>
    </p:embeddedFont>
    <p:embeddedFont>
      <p:font typeface="CMSY7"/>
      <p:regular r:id="rId34"/>
    </p:embeddedFont>
    <p:embeddedFont>
      <p:font typeface="CMSY10"/>
      <p:regular r:id="rId35"/>
    </p:embeddedFont>
    <p:embeddedFont>
      <p:font typeface="Cambria Math" pitchFamily="18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MMI10"/>
      <p:regular r:id="rId41"/>
    </p:embeddedFont>
    <p:embeddedFont>
      <p:font typeface="CMEX10"/>
      <p:regular r:id="rId42"/>
    </p:embeddedFont>
    <p:embeddedFont>
      <p:font typeface="CMMI7"/>
      <p:regular r:id="rId43"/>
    </p:embeddedFont>
  </p:embeddedFontLst>
  <p:custDataLst>
    <p:tags r:id="rId4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88C1E"/>
    <a:srgbClr val="0C469C"/>
    <a:srgbClr val="3366FF"/>
    <a:srgbClr val="6A80F0"/>
    <a:srgbClr val="3366CC"/>
    <a:srgbClr val="33CC33"/>
    <a:srgbClr val="FD9B93"/>
    <a:srgbClr val="FD9D93"/>
    <a:srgbClr val="FEC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1" autoAdjust="0"/>
    <p:restoredTop sz="84778" autoAdjust="0"/>
  </p:normalViewPr>
  <p:slideViewPr>
    <p:cSldViewPr snapToGrid="0">
      <p:cViewPr varScale="1">
        <p:scale>
          <a:sx n="79" d="100"/>
          <a:sy n="79" d="100"/>
        </p:scale>
        <p:origin x="-1236" y="-84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4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0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3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28663"/>
            <a:ext cx="5187950" cy="38909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862514"/>
            <a:ext cx="5186363" cy="4619625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Lemma</a:t>
            </a:r>
            <a:r>
              <a:rPr lang="de-CH" baseline="0" dirty="0" smtClean="0"/>
              <a:t> means that if each conspirer conects to that many peers and we only look at the edges between the red peers, we get a conected component.</a:t>
            </a:r>
          </a:p>
          <a:p>
            <a:r>
              <a:rPr lang="de-CH" dirty="0" smtClean="0"/>
              <a:t>Explain Lemma:</a:t>
            </a:r>
          </a:p>
          <a:p>
            <a:r>
              <a:rPr lang="de-CH" dirty="0" smtClean="0"/>
              <a:t>Each peer is conspirer with prob c/n</a:t>
            </a:r>
          </a:p>
          <a:p>
            <a:r>
              <a:rPr lang="de-CH" dirty="0" smtClean="0"/>
              <a:t>Every conspirer</a:t>
            </a:r>
            <a:r>
              <a:rPr lang="de-CH" baseline="0" dirty="0" smtClean="0"/>
              <a:t> has &gt;4ln(nc) conspiring neighbors whp</a:t>
            </a:r>
          </a:p>
          <a:p>
            <a:r>
              <a:rPr lang="de-CH" baseline="0" dirty="0" smtClean="0"/>
              <a:t>Yields connected component , based on results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Erd˝os-R´enyi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random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reasonable c and m... (18ln n &lt; c &lt;n/3,   m &gt; (24e+6) log n)</a:t>
            </a: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Message size M can be arbotrarily large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8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Block request sequence not feasible</a:t>
            </a:r>
          </a:p>
          <a:p>
            <a:r>
              <a:rPr lang="de-CH" smtClean="0"/>
              <a:t>- empty bitfield</a:t>
            </a:r>
            <a:endParaRPr lang="de-CH" dirty="0" smtClean="0"/>
          </a:p>
          <a:p>
            <a:r>
              <a:rPr lang="de-CH" dirty="0" smtClean="0"/>
              <a:t>- slow</a:t>
            </a:r>
          </a:p>
          <a:p>
            <a:r>
              <a:rPr lang="de-CH" dirty="0" smtClean="0"/>
              <a:t>- Rarest first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28663"/>
            <a:ext cx="5187950" cy="38909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862514"/>
            <a:ext cx="5186363" cy="4619625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Again, connect to log</a:t>
            </a:r>
            <a:r>
              <a:rPr lang="de-CH" baseline="0" dirty="0" smtClean="0"/>
              <a:t> peers, reveal types, BUT: no plain text communication anymore!!</a:t>
            </a:r>
          </a:p>
          <a:p>
            <a:r>
              <a:rPr lang="de-CH" baseline="0" dirty="0" smtClean="0"/>
              <a:t>Get all blocks from regular peers</a:t>
            </a:r>
          </a:p>
          <a:p>
            <a:r>
              <a:rPr lang="de-CH" baseline="0" dirty="0" smtClean="0"/>
              <a:t>Report disjoint blocks on one connection (hash heuristic)</a:t>
            </a:r>
          </a:p>
          <a:p>
            <a:r>
              <a:rPr lang="de-CH" baseline="0" dirty="0" smtClean="0"/>
              <a:t>Ok, because re-request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Conditions: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 &gt;= \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sqrt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{n} &gt;= 6 ,   and 2060 \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sqrt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{n} ln^2(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&lt;= m = \Theta(n),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7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Request order in Bittorrent often</a:t>
            </a:r>
            <a:r>
              <a:rPr lang="de-CH" baseline="0" dirty="0" smtClean="0"/>
              <a:t> rarest first. Some blocks are chosen with higher prob.</a:t>
            </a:r>
          </a:p>
          <a:p>
            <a:r>
              <a:rPr lang="de-CH" baseline="0" dirty="0" smtClean="0"/>
              <a:t>p(Pi): prob that Pi was generated by a rarest first policy (according to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2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Generic algorithm.</a:t>
            </a:r>
          </a:p>
          <a:p>
            <a:r>
              <a:rPr lang="de-CH" dirty="0" smtClean="0"/>
              <a:t>Try until feasible 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 smtClean="0"/>
              <a:t>Let me start off with a situation that you might be familiar with, if not personally, then at least from a spy movie like 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System that runs protocol 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Left guy conspirer</a:t>
            </a:r>
          </a:p>
          <a:p>
            <a:r>
              <a:rPr lang="de-CH" dirty="0" smtClean="0"/>
              <a:t>Be careful</a:t>
            </a:r>
          </a:p>
          <a:p>
            <a:r>
              <a:rPr lang="de-CH" dirty="0" smtClean="0"/>
              <a:t>Assume he can hide key in Pi</a:t>
            </a:r>
          </a:p>
          <a:p>
            <a:r>
              <a:rPr lang="de-CH" dirty="0" smtClean="0"/>
              <a:t>Some optimizations: decide who starts</a:t>
            </a:r>
            <a:r>
              <a:rPr lang="de-CH" baseline="0" dirty="0" smtClean="0"/>
              <a:t> based on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Both conspirers</a:t>
            </a:r>
          </a:p>
          <a:p>
            <a:r>
              <a:rPr lang="de-CH" dirty="0" smtClean="0"/>
              <a:t>Some optimizations: decide who starts</a:t>
            </a:r>
            <a:r>
              <a:rPr lang="de-CH" baseline="0" dirty="0" smtClean="0"/>
              <a:t> based on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As promised: How can we actually hide a key in a protocol?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Conspirer can repeatedly poll tracker to get  more peers</a:t>
            </a:r>
          </a:p>
          <a:p>
            <a:r>
              <a:rPr lang="de-CH" dirty="0" smtClean="0"/>
              <a:t>Naive approach (Holzfällermethode)</a:t>
            </a:r>
          </a:p>
          <a:p>
            <a:r>
              <a:rPr lang="de-CH" dirty="0" smtClean="0"/>
              <a:t>Linear # polls, linear memory</a:t>
            </a:r>
          </a:p>
          <a:p>
            <a:r>
              <a:rPr lang="de-CH" dirty="0" smtClean="0"/>
              <a:t>Can be done better...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o_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972" y="450691"/>
            <a:ext cx="7772400" cy="1470025"/>
          </a:xfrm>
        </p:spPr>
        <p:txBody>
          <a:bodyPr/>
          <a:lstStyle>
            <a:lvl1pPr algn="r">
              <a:defRPr sz="40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</a:t>
            </a:r>
            <a:r>
              <a:rPr lang="de-CH" sz="1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Zurich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de-CH" sz="1200" i="1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Group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044972" y="51154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Raphael Eidenbenz,  Thomas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Locher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,  Roger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Wattenhofer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o_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400" y="416825"/>
            <a:ext cx="7772400" cy="1470025"/>
          </a:xfrm>
          <a:prstGeom prst="rect">
            <a:avLst/>
          </a:prstGeom>
        </p:spPr>
        <p:txBody>
          <a:bodyPr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45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o_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972" y="450691"/>
            <a:ext cx="7772400" cy="1470025"/>
          </a:xfrm>
        </p:spPr>
        <p:txBody>
          <a:bodyPr/>
          <a:lstStyle>
            <a:lvl1pPr algn="r">
              <a:defRPr sz="40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</a:t>
            </a:r>
            <a:r>
              <a:rPr lang="de-CH" sz="1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Zurich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de-CH" sz="1200" i="1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Group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044972" y="51154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Raphael Eidenbenz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45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o_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972" y="450691"/>
            <a:ext cx="7772400" cy="1470025"/>
          </a:xfrm>
        </p:spPr>
        <p:txBody>
          <a:bodyPr/>
          <a:lstStyle>
            <a:lvl1pPr algn="r">
              <a:defRPr sz="40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</a:t>
            </a:r>
            <a:r>
              <a:rPr lang="de-CH" sz="1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Zurich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de-CH" sz="1200" i="1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Group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044972" y="51154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Raphael Eidenbenz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45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co_title1.jpg"/>
          <p:cNvPicPr>
            <a:picLocks noChangeAspect="1"/>
          </p:cNvPicPr>
          <p:nvPr/>
        </p:nvPicPr>
        <p:blipFill>
          <a:blip r:embed="rId5" cstate="print"/>
          <a:srcRect b="87717"/>
          <a:stretch>
            <a:fillRect/>
          </a:stretch>
        </p:blipFill>
        <p:spPr>
          <a:xfrm>
            <a:off x="0" y="0"/>
            <a:ext cx="9144000" cy="842157"/>
          </a:xfrm>
          <a:prstGeom prst="rect">
            <a:avLst/>
          </a:prstGeom>
        </p:spPr>
      </p:pic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6" name="Picture 5" descr="disco_title1.jpg"/>
          <p:cNvPicPr>
            <a:picLocks noChangeAspect="1"/>
          </p:cNvPicPr>
          <p:nvPr/>
        </p:nvPicPr>
        <p:blipFill>
          <a:blip r:embed="rId6" cstate="print"/>
          <a:srcRect t="95906"/>
          <a:stretch>
            <a:fillRect/>
          </a:stretch>
        </p:blipFill>
        <p:spPr>
          <a:xfrm>
            <a:off x="0" y="6577144"/>
            <a:ext cx="9144000" cy="280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Zurich –</a:t>
            </a:r>
            <a:r>
              <a:rPr lang="en-US" sz="1200" i="1" baseline="0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Group	             	        	Raphael Eidenbenz,</a:t>
            </a:r>
            <a:r>
              <a:rPr lang="en-US" sz="1200" i="1" baseline="0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INFOCOM 2011</a:t>
            </a:r>
            <a:r>
              <a:rPr lang="en-US" sz="1200" i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         	</a:t>
            </a:r>
            <a:fld id="{3D5FF8CF-0277-4127-93F2-598312EBD53D}" type="slidenum">
              <a:rPr lang="en-US" sz="1200" i="1" noProof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200" i="1" noProof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co_title1.jpg"/>
          <p:cNvPicPr>
            <a:picLocks noChangeAspect="1"/>
          </p:cNvPicPr>
          <p:nvPr/>
        </p:nvPicPr>
        <p:blipFill>
          <a:blip r:embed="rId5" cstate="print"/>
          <a:srcRect t="11616" b="87717"/>
          <a:stretch>
            <a:fillRect/>
          </a:stretch>
        </p:blipFill>
        <p:spPr>
          <a:xfrm>
            <a:off x="0" y="796471"/>
            <a:ext cx="9144000" cy="45686"/>
          </a:xfrm>
          <a:prstGeom prst="rect">
            <a:avLst/>
          </a:prstGeom>
        </p:spPr>
      </p:pic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6" name="Picture 5" descr="disco_title1.jpg"/>
          <p:cNvPicPr>
            <a:picLocks noChangeAspect="1"/>
          </p:cNvPicPr>
          <p:nvPr/>
        </p:nvPicPr>
        <p:blipFill>
          <a:blip r:embed="rId6" cstate="print"/>
          <a:srcRect t="95906"/>
          <a:stretch>
            <a:fillRect/>
          </a:stretch>
        </p:blipFill>
        <p:spPr>
          <a:xfrm>
            <a:off x="0" y="6577144"/>
            <a:ext cx="9144000" cy="280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694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ETH Zurich –</a:t>
            </a:r>
            <a:r>
              <a:rPr lang="en-US" sz="1200" i="1" baseline="0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noProof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Distributed Computing Group	             	                  Raphael Eidenbenz		                                         </a:t>
            </a:r>
            <a:fld id="{3D5FF8CF-0277-4127-93F2-598312EBD53D}" type="slidenum">
              <a:rPr lang="en-US" sz="1200" i="1" noProof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200" i="1" noProof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co_title1.jpg"/>
          <p:cNvPicPr>
            <a:picLocks noChangeAspect="1"/>
          </p:cNvPicPr>
          <p:nvPr/>
        </p:nvPicPr>
        <p:blipFill>
          <a:blip r:embed="rId5" cstate="print"/>
          <a:srcRect t="11616" b="87717"/>
          <a:stretch>
            <a:fillRect/>
          </a:stretch>
        </p:blipFill>
        <p:spPr>
          <a:xfrm>
            <a:off x="0" y="796471"/>
            <a:ext cx="9144000" cy="45686"/>
          </a:xfrm>
          <a:prstGeom prst="rect">
            <a:avLst/>
          </a:prstGeom>
        </p:spPr>
      </p:pic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co_title1.jpg"/>
          <p:cNvPicPr>
            <a:picLocks noChangeAspect="1"/>
          </p:cNvPicPr>
          <p:nvPr/>
        </p:nvPicPr>
        <p:blipFill>
          <a:blip r:embed="rId3" cstate="print"/>
          <a:srcRect b="87717"/>
          <a:stretch>
            <a:fillRect/>
          </a:stretch>
        </p:blipFill>
        <p:spPr>
          <a:xfrm>
            <a:off x="0" y="0"/>
            <a:ext cx="9144000" cy="842157"/>
          </a:xfrm>
          <a:prstGeom prst="rect">
            <a:avLst/>
          </a:prstGeom>
        </p:spPr>
      </p:pic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6400"/>
            <a:ext cx="8207375" cy="51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745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thief.ethz.c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8.png"/><Relationship Id="rId5" Type="http://schemas.openxmlformats.org/officeDocument/2006/relationships/image" Target="../media/image190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smtClean="0"/>
              <a:t>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"/>
              </a:rPr>
              <a:t>A</a:t>
            </a:r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-119935" y="780536"/>
            <a:ext cx="9001126" cy="9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4000" i="1" kern="0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 Hidden Communication in P2P </a:t>
            </a:r>
            <a:r>
              <a:rPr lang="en-US" sz="4000" i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Networks</a:t>
            </a:r>
            <a:endParaRPr lang="en-US" sz="4000" i="1" kern="0" dirty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958985" y="1483554"/>
            <a:ext cx="7893022" cy="9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3200" i="1" kern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Steganographic</a:t>
            </a:r>
            <a:r>
              <a:rPr lang="en-US" sz="3200" i="1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Handshake and Broadcast</a:t>
            </a:r>
            <a:endParaRPr kumimoji="0" lang="de-CH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229350" y="6034301"/>
            <a:ext cx="2546457" cy="6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800" i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INFOCOM 2011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 bwMode="auto">
          <a:xfrm rot="209822">
            <a:off x="1520033" y="2687408"/>
            <a:ext cx="5304460" cy="2972694"/>
          </a:xfrm>
          <a:prstGeom prst="triangl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47243" y="2175202"/>
            <a:ext cx="6231835" cy="40384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Send a message to all conspirers</a:t>
            </a:r>
          </a:p>
          <a:p>
            <a:endParaRPr lang="de-CH" dirty="0"/>
          </a:p>
          <a:p>
            <a:r>
              <a:rPr lang="de-CH" dirty="0" smtClean="0"/>
              <a:t>Bittorrent-like p2p file sharing system</a:t>
            </a:r>
            <a:endParaRPr lang="en-US" dirty="0"/>
          </a:p>
        </p:txBody>
      </p:sp>
      <p:pic>
        <p:nvPicPr>
          <p:cNvPr id="4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93" y="26916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36" y="34442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54" y="29725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60" y="237048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0915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84" y="3056162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27" y="245000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49" y="2560926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44" y="21967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17" y="277295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10" y="2208384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78" y="224448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32" y="537352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9" y="5651347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2" y="552568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16" y="567477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49" y="570672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32" y="502554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94" y="3879190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05" y="46959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59" y="4339577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56051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58" y="335896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76" y="5168113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5" y="481984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9" y="546304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71" y="527034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0" y="443538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12" y="3891330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38" idx="1"/>
          </p:cNvCxnSpPr>
          <p:nvPr/>
        </p:nvCxnSpPr>
        <p:spPr bwMode="auto">
          <a:xfrm flipV="1">
            <a:off x="1550504" y="4131463"/>
            <a:ext cx="1331208" cy="127826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1434309" y="4339577"/>
            <a:ext cx="1447403" cy="12225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C:\Documents and Settings\raphael\My Documents\Presentations\infocom2011\black-box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8" y="48001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 flipV="1">
            <a:off x="3339030" y="3013091"/>
            <a:ext cx="4019519" cy="11183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3361977" y="4119322"/>
            <a:ext cx="5157882" cy="1214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38" idx="3"/>
          </p:cNvCxnSpPr>
          <p:nvPr/>
        </p:nvCxnSpPr>
        <p:spPr bwMode="auto">
          <a:xfrm flipV="1">
            <a:off x="3361977" y="3253224"/>
            <a:ext cx="4369711" cy="8782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3337517" y="2691618"/>
            <a:ext cx="2209315" cy="14398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Arc 56"/>
          <p:cNvSpPr/>
          <p:nvPr/>
        </p:nvSpPr>
        <p:spPr bwMode="auto">
          <a:xfrm rot="3255164">
            <a:off x="2915951" y="3076259"/>
            <a:ext cx="523393" cy="1684839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Arc 59"/>
          <p:cNvSpPr/>
          <p:nvPr/>
        </p:nvSpPr>
        <p:spPr bwMode="auto">
          <a:xfrm rot="1198713">
            <a:off x="2024760" y="4080056"/>
            <a:ext cx="2080950" cy="1627229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60" idx="0"/>
          </p:cNvCxnSpPr>
          <p:nvPr/>
        </p:nvCxnSpPr>
        <p:spPr bwMode="auto">
          <a:xfrm>
            <a:off x="3343221" y="4129019"/>
            <a:ext cx="3784071" cy="14331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606008" y="409055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>
                <a:solidFill>
                  <a:srgbClr val="B88C1E"/>
                </a:solidFill>
                <a:latin typeface="Cambria Math" pitchFamily="18" charset="0"/>
                <a:ea typeface="Cambria Math" pitchFamily="18" charset="0"/>
              </a:rPr>
              <a:t>k</a:t>
            </a:r>
            <a:endParaRPr lang="en-US" sz="3600" dirty="0">
              <a:solidFill>
                <a:srgbClr val="B88C1E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 bwMode="auto">
          <a:xfrm rot="209822">
            <a:off x="1520033" y="2687408"/>
            <a:ext cx="5304460" cy="2972694"/>
          </a:xfrm>
          <a:prstGeom prst="triangl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47243" y="2175202"/>
            <a:ext cx="6231835" cy="40384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Efficient Broadcast</a:t>
            </a:r>
            <a:endParaRPr lang="en-US" dirty="0"/>
          </a:p>
        </p:txBody>
      </p:sp>
      <p:pic>
        <p:nvPicPr>
          <p:cNvPr id="4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93" y="26916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36" y="34442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54" y="29725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60" y="237048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0915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84" y="3056162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27" y="245000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49" y="2560926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44" y="21967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17" y="277295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10" y="2208384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78" y="224448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32" y="537352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9" y="5651347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2" y="552568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16" y="567477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49" y="570672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32" y="502554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94" y="3879190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05" y="46959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59" y="4339577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56051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58" y="335896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76" y="5168113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5" y="481984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9" y="546304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71" y="527034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0" y="443538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12" y="3891330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raphael\My Documents\Presentations\infocom2011\black-box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8" y="48001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>
            <a:endCxn id="11" idx="2"/>
          </p:cNvCxnSpPr>
          <p:nvPr/>
        </p:nvCxnSpPr>
        <p:spPr bwMode="auto">
          <a:xfrm flipV="1">
            <a:off x="3339030" y="3041191"/>
            <a:ext cx="4259652" cy="10902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 flipV="1">
            <a:off x="3361977" y="4119323"/>
            <a:ext cx="5185017" cy="1214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38" idx="3"/>
          </p:cNvCxnSpPr>
          <p:nvPr/>
        </p:nvCxnSpPr>
        <p:spPr bwMode="auto">
          <a:xfrm flipV="1">
            <a:off x="3361977" y="3253224"/>
            <a:ext cx="4507009" cy="8782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3337517" y="2691618"/>
            <a:ext cx="2209315" cy="14398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Arc 56"/>
          <p:cNvSpPr/>
          <p:nvPr/>
        </p:nvSpPr>
        <p:spPr bwMode="auto">
          <a:xfrm rot="3255164">
            <a:off x="2915951" y="3076259"/>
            <a:ext cx="523393" cy="1684839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Arc 59"/>
          <p:cNvSpPr/>
          <p:nvPr/>
        </p:nvSpPr>
        <p:spPr bwMode="auto">
          <a:xfrm rot="1198713">
            <a:off x="2024760" y="4080056"/>
            <a:ext cx="2080950" cy="1627229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60" idx="0"/>
          </p:cNvCxnSpPr>
          <p:nvPr/>
        </p:nvCxnSpPr>
        <p:spPr bwMode="auto">
          <a:xfrm>
            <a:off x="3343221" y="4129019"/>
            <a:ext cx="3784071" cy="14331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80088" y="4217205"/>
                <a:ext cx="1610890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dirty="0" smtClean="0">
                          <a:solidFill>
                            <a:srgbClr val="B88C1E"/>
                          </a:solidFill>
                          <a:latin typeface="Cambria Math"/>
                          <a:ea typeface="Cambria Math" pitchFamily="18" charset="0"/>
                        </a:rPr>
                        <m:t>8 </m:t>
                      </m:r>
                      <m:f>
                        <m:fPr>
                          <m:ctrlPr>
                            <a:rPr lang="de-CH" i="1" dirty="0" smtClean="0">
                              <a:solidFill>
                                <a:srgbClr val="B88C1E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de-CH" i="1" dirty="0">
                              <a:solidFill>
                                <a:srgbClr val="B88C1E"/>
                              </a:solidFill>
                              <a:latin typeface="Cambria Math"/>
                              <a:ea typeface="Cambria Math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CH" i="1" dirty="0">
                              <a:solidFill>
                                <a:srgbClr val="B88C1E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de-CH" i="1" dirty="0">
                              <a:solidFill>
                                <a:srgbClr val="B88C1E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CH" i="0" dirty="0">
                              <a:solidFill>
                                <a:srgbClr val="B88C1E"/>
                              </a:solidFill>
                              <a:latin typeface="Cambria Math"/>
                              <a:ea typeface="Cambria Math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CH" i="1" dirty="0">
                                  <a:solidFill>
                                    <a:srgbClr val="B88C1E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 dirty="0">
                                  <a:solidFill>
                                    <a:srgbClr val="B88C1E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𝑛𝑐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B88C1E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88" y="4217205"/>
                <a:ext cx="1610890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34309" y="1112092"/>
                <a:ext cx="7472738" cy="8119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lvl="1" algn="l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each conspirer randomly connects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8 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err="1">
                            <a:latin typeface="Cambria Math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  <a:cs typeface="Times New Roman" pitchFamily="18" charset="0"/>
                              </a:rPr>
                              <m:t>𝑛𝑐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peers, then the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subnetwork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induced by the 𝑐 conspirers is connected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w.h.p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09" y="1112092"/>
                <a:ext cx="7472738" cy="811954"/>
              </a:xfrm>
              <a:prstGeom prst="rect">
                <a:avLst/>
              </a:prstGeom>
              <a:blipFill rotWithShape="1">
                <a:blip r:embed="rId7"/>
                <a:stretch>
                  <a:fillRect b="-9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68548" y="1238279"/>
            <a:ext cx="103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Lemma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flipH="1" flipV="1">
            <a:off x="6639184" y="2760928"/>
            <a:ext cx="1372221" cy="23671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endCxn id="13" idx="2"/>
          </p:cNvCxnSpPr>
          <p:nvPr/>
        </p:nvCxnSpPr>
        <p:spPr bwMode="auto">
          <a:xfrm flipH="1" flipV="1">
            <a:off x="7992150" y="3253224"/>
            <a:ext cx="19255" cy="18749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7190979" y="2850755"/>
            <a:ext cx="1423870" cy="16567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Arc 58"/>
          <p:cNvSpPr/>
          <p:nvPr/>
        </p:nvSpPr>
        <p:spPr bwMode="auto">
          <a:xfrm rot="14606031">
            <a:off x="8204314" y="4121606"/>
            <a:ext cx="1183544" cy="1064772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Arc 61"/>
          <p:cNvSpPr/>
          <p:nvPr/>
        </p:nvSpPr>
        <p:spPr bwMode="auto">
          <a:xfrm rot="11728693">
            <a:off x="8178397" y="3160747"/>
            <a:ext cx="1006303" cy="973813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>
            <a:endCxn id="11" idx="2"/>
          </p:cNvCxnSpPr>
          <p:nvPr/>
        </p:nvCxnSpPr>
        <p:spPr bwMode="auto">
          <a:xfrm flipH="1" flipV="1">
            <a:off x="7598682" y="3041191"/>
            <a:ext cx="412723" cy="20869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6639184" y="2760928"/>
            <a:ext cx="1766784" cy="10692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Arc 87"/>
          <p:cNvSpPr/>
          <p:nvPr/>
        </p:nvSpPr>
        <p:spPr bwMode="auto">
          <a:xfrm rot="15781528">
            <a:off x="8318383" y="4521962"/>
            <a:ext cx="668848" cy="654519"/>
          </a:xfrm>
          <a:prstGeom prst="arc">
            <a:avLst/>
          </a:prstGeom>
          <a:noFill/>
          <a:ln w="19050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59" grpId="0" animBg="1"/>
      <p:bldP spid="62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Efficient Broadcast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de-CH" dirty="0" smtClean="0"/>
              </a:p>
              <a:p>
                <a:endParaRPr lang="de-CH" dirty="0"/>
              </a:p>
              <a:p>
                <a:pPr lvl="1"/>
                <a:endParaRPr lang="de-CH" dirty="0" smtClean="0"/>
              </a:p>
              <a:p>
                <a:pPr lvl="1"/>
                <a:endParaRPr lang="de-CH" dirty="0" smtClean="0"/>
              </a:p>
              <a:p>
                <a:pPr lvl="1"/>
                <a:endParaRPr lang="de-CH" dirty="0"/>
              </a:p>
              <a:p>
                <a:pPr lvl="1"/>
                <a:endParaRPr lang="de-CH" dirty="0" smtClean="0"/>
              </a:p>
              <a:p>
                <a:pPr lvl="1"/>
                <a:endParaRPr lang="de-CH" dirty="0"/>
              </a:p>
              <a:p>
                <a:pPr lvl="1"/>
                <a:endParaRPr lang="de-CH" dirty="0" smtClean="0"/>
              </a:p>
              <a:p>
                <a:pPr lvl="1"/>
                <a:endParaRPr lang="de-CH" dirty="0"/>
              </a:p>
              <a:p>
                <a:pPr lvl="1"/>
                <a:endParaRPr lang="de-CH" dirty="0"/>
              </a:p>
              <a:p>
                <a:r>
                  <a:rPr lang="de-CH" dirty="0" smtClean="0"/>
                  <a:t>Space complexity </a:t>
                </a:r>
                <a14:m>
                  <m:oMath xmlns:m="http://schemas.openxmlformats.org/officeDocument/2006/math">
                    <m:r>
                      <a:rPr lang="de-CH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CH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CH" i="1" dirty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de-CH" i="1" dirty="0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func>
                          <m:funcPr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de-CH" i="1" dirty="0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de-CH" dirty="0" smtClean="0"/>
              </a:p>
              <a:p>
                <a:r>
                  <a:rPr lang="de-CH" dirty="0" smtClean="0"/>
                  <a:t>Communication complexity </a:t>
                </a:r>
                <a14:m>
                  <m:oMath xmlns:m="http://schemas.openxmlformats.org/officeDocument/2006/math">
                    <m:r>
                      <a:rPr lang="de-CH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CH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CH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CH" i="1" dirty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de-CH" i="1" dirty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func>
                          <m:funcPr>
                            <m:ctrlPr>
                              <a:rPr lang="de-CH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i="0" dirty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de-CH" i="1" dirty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de-CH" i="1" dirty="0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de-CH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CH" i="0" dirty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de-CH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de-CH" i="1" dirty="0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func>
                          <m:funcPr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de-CH" dirty="0" smtClean="0"/>
                  <a:t> w.h.p.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7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24195" y="3180222"/>
                <a:ext cx="5429563" cy="1427507"/>
              </a:xfrm>
              <a:prstGeom prst="rect">
                <a:avLst/>
              </a:prstGeom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lvl="1" algn="l"/>
                <a:r>
                  <a:rPr lang="de-CH" sz="2000" dirty="0" smtClean="0">
                    <a:latin typeface="Times New Roman" pitchFamily="18" charset="0"/>
                    <a:cs typeface="Times New Roman" pitchFamily="18" charset="0"/>
                  </a:rPr>
                  <a:t>Get </a:t>
                </a:r>
                <a14:m>
                  <m:oMath xmlns:m="http://schemas.openxmlformats.org/officeDocument/2006/math">
                    <m:r>
                      <a:rPr lang="de-CH" sz="2000" i="1">
                        <a:latin typeface="Cambria Math"/>
                      </a:rPr>
                      <m:t>8 </m:t>
                    </m:r>
                    <m:f>
                      <m:fPr>
                        <m:ctrlPr>
                          <a:rPr lang="de-CH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de-CH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de-CH" sz="2000" i="1">
                            <a:latin typeface="Cambria Math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de-CH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sz="20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de-CH" sz="2000" i="1">
                            <a:latin typeface="Cambria Math"/>
                          </a:rPr>
                          <m:t>(</m:t>
                        </m:r>
                        <m:r>
                          <a:rPr lang="de-CH" sz="2000" i="1">
                            <a:latin typeface="Cambria Math"/>
                          </a:rPr>
                          <m:t>𝑛𝑐</m:t>
                        </m:r>
                        <m:r>
                          <a:rPr lang="de-CH" sz="2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 peer </a:t>
                </a:r>
                <a:r>
                  <a:rPr lang="de-CH" sz="2000" dirty="0" smtClean="0">
                    <a:latin typeface="Times New Roman" pitchFamily="18" charset="0"/>
                    <a:cs typeface="Times New Roman" pitchFamily="18" charset="0"/>
                  </a:rPr>
                  <a:t>addresses</a:t>
                </a:r>
                <a:endParaRPr lang="de-CH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/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Acquire </a:t>
                </a:r>
                <a14:m>
                  <m:oMath xmlns:m="http://schemas.openxmlformats.org/officeDocument/2006/math">
                    <m:r>
                      <a:rPr lang="de-CH" sz="2000" i="1">
                        <a:latin typeface="Cambria Math"/>
                      </a:rPr>
                      <m:t>6</m:t>
                    </m:r>
                    <m:func>
                      <m:funcPr>
                        <m:ctrlPr>
                          <a:rPr lang="de-CH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de-CH" sz="20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de-CH" sz="2000" i="1">
                        <a:latin typeface="Cambria Math"/>
                      </a:rPr>
                      <m:t> </m:t>
                    </m:r>
                  </m:oMath>
                </a14:m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 blocks</a:t>
                </a:r>
              </a:p>
              <a:p>
                <a:pPr lvl="1" algn="l"/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Reveal types of connected peers</a:t>
                </a:r>
              </a:p>
              <a:p>
                <a:pPr lvl="1" algn="l"/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Broadcast message </a:t>
                </a:r>
                <a14:m>
                  <m:oMath xmlns:m="http://schemas.openxmlformats.org/officeDocument/2006/math">
                    <m:r>
                      <a:rPr lang="de-CH" sz="20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de-CH" sz="2000" dirty="0">
                    <a:latin typeface="Times New Roman" pitchFamily="18" charset="0"/>
                    <a:cs typeface="Times New Roman" pitchFamily="18" charset="0"/>
                  </a:rPr>
                  <a:t> in conspirer </a:t>
                </a:r>
                <a:r>
                  <a:rPr lang="de-CH" sz="2000" dirty="0" smtClean="0">
                    <a:latin typeface="Times New Roman" pitchFamily="18" charset="0"/>
                    <a:cs typeface="Times New Roman" pitchFamily="18" charset="0"/>
                  </a:rPr>
                  <a:t>subnetwork</a:t>
                </a:r>
                <a:endParaRPr lang="de-CH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95" y="3180222"/>
                <a:ext cx="5429563" cy="1427507"/>
              </a:xfrm>
              <a:prstGeom prst="rect">
                <a:avLst/>
              </a:prstGeom>
              <a:blipFill rotWithShape="1">
                <a:blip r:embed="rId4"/>
                <a:stretch>
                  <a:fillRect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4309" y="1112092"/>
                <a:ext cx="7472738" cy="8119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lvl="1" algn="l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each conspirer randomly connects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8 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err="1">
                            <a:latin typeface="Cambria Math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  <a:cs typeface="Times New Roman" pitchFamily="18" charset="0"/>
                              </a:rPr>
                              <m:t>𝑛𝑐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peers, then the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subnetwork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induced by the 𝑐 conspirers is connected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w.h.p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09" y="1112092"/>
                <a:ext cx="7472738" cy="811954"/>
              </a:xfrm>
              <a:prstGeom prst="rect">
                <a:avLst/>
              </a:prstGeom>
              <a:blipFill rotWithShape="1">
                <a:blip r:embed="rId5"/>
                <a:stretch>
                  <a:fillRect b="-9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8548" y="1238279"/>
            <a:ext cx="103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Lemma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6446" y="3621233"/>
            <a:ext cx="126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9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Stronger Authority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de-CH" dirty="0" smtClean="0"/>
              </a:p>
              <a:p>
                <a:r>
                  <a:rPr lang="de-CH" dirty="0" smtClean="0"/>
                  <a:t>Individual Monitoring</a:t>
                </a:r>
              </a:p>
              <a:p>
                <a:pPr lvl="1"/>
                <a:r>
                  <a:rPr lang="de-CH" dirty="0"/>
                  <a:t>Authority monitors individual communication </a:t>
                </a:r>
                <a:r>
                  <a:rPr lang="de-CH" dirty="0" smtClean="0"/>
                  <a:t>links, no correlation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de-CH" i="1" dirty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de-CH" dirty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>
                            <a:latin typeface="Cambria Math"/>
                          </a:rPr>
                          <m:t>𝑚</m:t>
                        </m:r>
                        <m:func>
                          <m:funcPr>
                            <m:ctrlPr>
                              <a:rPr lang="de-CH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dirty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de-CH" i="1" dirty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de-CH" dirty="0"/>
                  <a:t> where m is the # of blocks</a:t>
                </a:r>
                <a:endParaRPr lang="de-CH" dirty="0" smtClean="0"/>
              </a:p>
              <a:p>
                <a:endParaRPr lang="de-CH" dirty="0"/>
              </a:p>
              <a:p>
                <a:r>
                  <a:rPr lang="de-CH" dirty="0"/>
                  <a:t>C</a:t>
                </a:r>
                <a:r>
                  <a:rPr lang="de-CH" dirty="0" smtClean="0"/>
                  <a:t>omplete Monitoring</a:t>
                </a:r>
              </a:p>
              <a:p>
                <a:pPr lvl="1"/>
                <a:r>
                  <a:rPr lang="de-CH" dirty="0" smtClean="0"/>
                  <a:t>Authority monitors complete network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de-CH" i="1" dirty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de-CH" dirty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CH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CH" i="1" dirty="0">
                                <a:latin typeface="Cambria Math"/>
                              </a:rPr>
                              <m:t>𝑚</m:t>
                            </m:r>
                          </m:e>
                        </m:rad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CH" i="1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de-CH" dirty="0" smtClean="0"/>
              </a:p>
              <a:p>
                <a:endParaRPr lang="de-CH" dirty="0"/>
              </a:p>
              <a:p>
                <a:r>
                  <a:rPr lang="de-CH" dirty="0" smtClean="0"/>
                  <a:t>Stochastic Monitoring</a:t>
                </a:r>
              </a:p>
              <a:p>
                <a:pPr lvl="1"/>
                <a:r>
                  <a:rPr lang="de-CH" dirty="0" smtClean="0"/>
                  <a:t>Trade-off:  Hidden </a:t>
                </a:r>
                <a:r>
                  <a:rPr lang="de-CH" dirty="0"/>
                  <a:t>communication vs. False positives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2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Handshake in BitThief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746" y="832356"/>
            <a:ext cx="8207375" cy="4123457"/>
          </a:xfrm>
        </p:spPr>
        <p:txBody>
          <a:bodyPr/>
          <a:lstStyle/>
          <a:p>
            <a:endParaRPr lang="de-CH" dirty="0" smtClean="0"/>
          </a:p>
          <a:p>
            <a:r>
              <a:rPr lang="de-CH" dirty="0" smtClean="0"/>
              <a:t>BitThief is a BitTorrent </a:t>
            </a:r>
            <a:r>
              <a:rPr lang="de-CH" dirty="0"/>
              <a:t>client that </a:t>
            </a:r>
            <a:endParaRPr lang="de-CH" dirty="0" smtClean="0"/>
          </a:p>
          <a:p>
            <a:pPr lvl="1"/>
            <a:r>
              <a:rPr lang="de-CH" dirty="0" smtClean="0"/>
              <a:t>Free rides with BitTorrent clients [1], and</a:t>
            </a:r>
          </a:p>
          <a:p>
            <a:pPr lvl="1"/>
            <a:r>
              <a:rPr lang="de-CH" dirty="0" smtClean="0"/>
              <a:t>Trades tit-for-tat (T4T) with other BitThiefs [2]</a:t>
            </a:r>
          </a:p>
          <a:p>
            <a:endParaRPr lang="de-CH" dirty="0" smtClean="0"/>
          </a:p>
          <a:p>
            <a:r>
              <a:rPr lang="de-CH" strike="sngStrike" dirty="0" smtClean="0"/>
              <a:t>Block request sequence</a:t>
            </a:r>
            <a:endParaRPr lang="de-CH" dirty="0" smtClean="0"/>
          </a:p>
          <a:p>
            <a:r>
              <a:rPr lang="de-CH" dirty="0" smtClean="0"/>
              <a:t>Hybrid  approach using PEX </a:t>
            </a:r>
          </a:p>
          <a:p>
            <a:pPr lvl="1"/>
            <a:r>
              <a:rPr lang="de-CH" dirty="0" smtClean="0"/>
              <a:t>Order of peer addresses</a:t>
            </a:r>
          </a:p>
          <a:p>
            <a:pPr lvl="1"/>
            <a:r>
              <a:rPr lang="de-CH" dirty="0" smtClean="0"/>
              <a:t>Forged peer address</a:t>
            </a:r>
          </a:p>
          <a:p>
            <a:pPr lvl="1"/>
            <a:endParaRPr lang="de-CH" dirty="0"/>
          </a:p>
          <a:p>
            <a:pPr lvl="1"/>
            <a:endParaRPr lang="de-CH" dirty="0" smtClean="0"/>
          </a:p>
          <a:p>
            <a:pPr lvl="1"/>
            <a:endParaRPr lang="de-CH" dirty="0"/>
          </a:p>
          <a:p>
            <a:pPr lvl="1"/>
            <a:endParaRPr lang="de-CH" dirty="0" smtClean="0"/>
          </a:p>
          <a:p>
            <a:pPr lvl="1"/>
            <a:endParaRPr lang="de-CH" dirty="0"/>
          </a:p>
          <a:p>
            <a:pPr lvl="1"/>
            <a:endParaRPr lang="de-CH" dirty="0" smtClean="0"/>
          </a:p>
          <a:p>
            <a:pPr lvl="1"/>
            <a:endParaRPr lang="en-US" dirty="0"/>
          </a:p>
        </p:txBody>
      </p:sp>
      <p:pic>
        <p:nvPicPr>
          <p:cNvPr id="5122" name="Picture 2" descr="C:\Documents and Settings\raphael\My Documents\Presentations\infocom2011\bt_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57" y="0"/>
            <a:ext cx="822180" cy="8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black r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7" y="4324617"/>
            <a:ext cx="1262392" cy="12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761344" y="4910648"/>
            <a:ext cx="25896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720662" y="5239367"/>
            <a:ext cx="263030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5728" y="4861930"/>
                <a:ext cx="1423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BitTorrent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28" y="4861930"/>
                <a:ext cx="142378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26844" y="4330436"/>
            <a:ext cx="1254636" cy="1325345"/>
            <a:chOff x="2701027" y="4269339"/>
            <a:chExt cx="1254636" cy="1325345"/>
          </a:xfrm>
        </p:grpSpPr>
        <p:pic>
          <p:nvPicPr>
            <p:cNvPr id="5" name="Picture red l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027" y="4340048"/>
              <a:ext cx="1254636" cy="125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Documents and Settings\raphael\My Documents\Presentations\infocom2011\bt_12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412" y="4269339"/>
              <a:ext cx="723771" cy="7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647660" y="2402115"/>
            <a:ext cx="1254636" cy="1325345"/>
            <a:chOff x="4893691" y="2508718"/>
            <a:chExt cx="1254636" cy="1325345"/>
          </a:xfrm>
        </p:grpSpPr>
        <p:pic>
          <p:nvPicPr>
            <p:cNvPr id="11" name="Picture red l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91" y="2579427"/>
              <a:ext cx="1254636" cy="125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Documents and Settings\raphael\My Documents\Presentations\infocom2011\bt_12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076" y="2508718"/>
              <a:ext cx="723771" cy="72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 bwMode="auto">
          <a:xfrm flipV="1">
            <a:off x="4387679" y="3031959"/>
            <a:ext cx="2296077" cy="13910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15434" y="3477126"/>
            <a:ext cx="2132226" cy="1292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9751933">
                <a:off x="5189518" y="3736979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de-CH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de-CH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51933">
                <a:off x="5189518" y="3736979"/>
                <a:ext cx="70243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0271" y="5979694"/>
            <a:ext cx="5562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1400" dirty="0" smtClean="0"/>
              <a:t>[1] Locher et al.,</a:t>
            </a:r>
            <a:r>
              <a:rPr lang="de-CH" sz="1400" i="1" dirty="0"/>
              <a:t> </a:t>
            </a:r>
            <a:r>
              <a:rPr lang="de-CH" sz="1400" i="1" dirty="0" smtClean="0"/>
              <a:t>Free </a:t>
            </a:r>
            <a:r>
              <a:rPr lang="de-CH" sz="1400" i="1" dirty="0"/>
              <a:t>Riding in Bittorrent is </a:t>
            </a:r>
            <a:r>
              <a:rPr lang="de-CH" sz="1400" i="1" dirty="0" smtClean="0"/>
              <a:t>Cheap</a:t>
            </a:r>
            <a:r>
              <a:rPr lang="de-CH" sz="1400" dirty="0" smtClean="0"/>
              <a:t>, </a:t>
            </a:r>
            <a:r>
              <a:rPr lang="de-CH" sz="1400" dirty="0"/>
              <a:t>HotNets </a:t>
            </a:r>
            <a:r>
              <a:rPr lang="de-CH" sz="1400" dirty="0" smtClean="0"/>
              <a:t>2006</a:t>
            </a:r>
          </a:p>
          <a:p>
            <a:pPr algn="l"/>
            <a:r>
              <a:rPr lang="de-CH" sz="1400" dirty="0" smtClean="0"/>
              <a:t>[2] Locher et al., </a:t>
            </a:r>
            <a:r>
              <a:rPr lang="en-US" sz="1400" i="1" dirty="0"/>
              <a:t>Rescuing Tit-for-Tat with Source Coding</a:t>
            </a:r>
            <a:r>
              <a:rPr lang="en-US" sz="1400" dirty="0"/>
              <a:t>, P2P </a:t>
            </a:r>
            <a:r>
              <a:rPr lang="en-US" sz="1400" dirty="0" smtClean="0"/>
              <a:t>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18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raphael\My Documents\Presentations\infocom2011\bt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7" y="4310504"/>
            <a:ext cx="1052944" cy="10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raphael\My Documents\Presentations\infocom2011\james_Bond_pe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73" y="1165646"/>
            <a:ext cx="1125235" cy="1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raphael\My Documents\Presentations\infocom2011\w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045" y="1213774"/>
            <a:ext cx="1415942" cy="14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415376" y="3556910"/>
            <a:ext cx="4855001" cy="2227474"/>
            <a:chOff x="661918" y="2175202"/>
            <a:chExt cx="8417160" cy="4038474"/>
          </a:xfrm>
        </p:grpSpPr>
        <p:sp>
          <p:nvSpPr>
            <p:cNvPr id="7" name="Isosceles Triangle 6"/>
            <p:cNvSpPr/>
            <p:nvPr/>
          </p:nvSpPr>
          <p:spPr bwMode="auto">
            <a:xfrm rot="209822">
              <a:off x="1520033" y="2687408"/>
              <a:ext cx="5304460" cy="2972694"/>
            </a:xfrm>
            <a:prstGeom prst="triangl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47243" y="2175202"/>
              <a:ext cx="6231835" cy="403847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93" y="2691618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936" y="3444219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854" y="2972518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160" y="2370489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300915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584" y="3056162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627" y="2450001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549" y="2560926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944" y="2196799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017" y="2772959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710" y="2208384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178" y="2244483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732" y="5373521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139" y="5651347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592" y="5525686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916" y="5674772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449" y="5706729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732" y="5025543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994" y="3879190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105" y="4695919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859" y="4339577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704" y="5605199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958" y="3358969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776" y="5168113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75" y="4819842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799" y="5463048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071" y="5270346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C:\Documents and Settings\raphael\My Documents\Presentations\infocom2011\pers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080" y="4435381"/>
              <a:ext cx="483234" cy="48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C:\Documents and Settings\raphael\My Documents\Presentations\infocom2011\person_r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12" y="3891330"/>
              <a:ext cx="480265" cy="48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37"/>
            <p:cNvCxnSpPr>
              <a:endCxn id="37" idx="1"/>
            </p:cNvCxnSpPr>
            <p:nvPr/>
          </p:nvCxnSpPr>
          <p:spPr bwMode="auto">
            <a:xfrm flipV="1">
              <a:off x="1550504" y="4131463"/>
              <a:ext cx="1331208" cy="12782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434309" y="4339577"/>
              <a:ext cx="1447403" cy="122255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0" name="Picture 2" descr="C:\Documents and Settings\raphael\My Documents\Presentations\infocom2011\black-box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18" y="480013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 bwMode="auto">
            <a:xfrm flipV="1">
              <a:off x="3339030" y="3013091"/>
              <a:ext cx="4019519" cy="11183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3361977" y="4119322"/>
              <a:ext cx="5157882" cy="1214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7" idx="3"/>
            </p:cNvCxnSpPr>
            <p:nvPr/>
          </p:nvCxnSpPr>
          <p:spPr bwMode="auto">
            <a:xfrm flipV="1">
              <a:off x="3361977" y="3253224"/>
              <a:ext cx="4369711" cy="87823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337517" y="2691618"/>
              <a:ext cx="2209315" cy="143984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Arc 44"/>
            <p:cNvSpPr/>
            <p:nvPr/>
          </p:nvSpPr>
          <p:spPr bwMode="auto">
            <a:xfrm rot="3255164">
              <a:off x="2915951" y="3076259"/>
              <a:ext cx="523393" cy="1684839"/>
            </a:xfrm>
            <a:prstGeom prst="arc">
              <a:avLst/>
            </a:prstGeom>
            <a:noFill/>
            <a:ln w="19050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 45"/>
            <p:cNvSpPr/>
            <p:nvPr/>
          </p:nvSpPr>
          <p:spPr bwMode="auto">
            <a:xfrm rot="1198713">
              <a:off x="2024760" y="4080056"/>
              <a:ext cx="2080950" cy="1627229"/>
            </a:xfrm>
            <a:prstGeom prst="arc">
              <a:avLst/>
            </a:prstGeom>
            <a:noFill/>
            <a:ln w="19050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>
              <a:stCxn id="46" idx="0"/>
            </p:cNvCxnSpPr>
            <p:nvPr/>
          </p:nvCxnSpPr>
          <p:spPr bwMode="auto">
            <a:xfrm>
              <a:off x="3343221" y="4129019"/>
              <a:ext cx="3784071" cy="143311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B88C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4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7999" y="1382063"/>
            <a:ext cx="7772400" cy="1470025"/>
          </a:xfrm>
        </p:spPr>
        <p:txBody>
          <a:bodyPr/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  <a:t>Thank You!</a:t>
            </a:r>
            <a:b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Calibri" pitchFamily="34" charset="0"/>
              </a:rPr>
              <a:t>Questions &amp; Comments?</a:t>
            </a:r>
            <a:br>
              <a:rPr lang="en-US" sz="27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de-CH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smtClean="0"/>
              <a:t>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 smtClean="0"/>
              <a:t>Erd</a:t>
            </a:r>
            <a:r>
              <a:rPr lang="en-US" dirty="0" err="1"/>
              <a:t>ö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and A. </a:t>
            </a:r>
            <a:r>
              <a:rPr lang="en-US" dirty="0" err="1" smtClean="0"/>
              <a:t>Rényi</a:t>
            </a:r>
            <a:r>
              <a:rPr lang="en-US" dirty="0"/>
              <a:t>, </a:t>
            </a:r>
            <a:r>
              <a:rPr lang="en-US" i="1" dirty="0" smtClean="0"/>
              <a:t>On </a:t>
            </a:r>
            <a:r>
              <a:rPr lang="en-US" i="1" dirty="0"/>
              <a:t>Random </a:t>
            </a:r>
            <a:r>
              <a:rPr lang="en-US" i="1" dirty="0" smtClean="0"/>
              <a:t>Graphs</a:t>
            </a:r>
            <a:r>
              <a:rPr lang="en-US" dirty="0" smtClean="0"/>
              <a:t>, </a:t>
            </a:r>
            <a:r>
              <a:rPr lang="en-US" dirty="0" err="1"/>
              <a:t>Publicationes</a:t>
            </a:r>
            <a:r>
              <a:rPr lang="en-US" dirty="0"/>
              <a:t> </a:t>
            </a:r>
            <a:r>
              <a:rPr lang="en-US" dirty="0" err="1" smtClean="0"/>
              <a:t>Mathematicae</a:t>
            </a:r>
            <a:r>
              <a:rPr lang="nl-NL" dirty="0" smtClean="0"/>
              <a:t>, </a:t>
            </a:r>
            <a:r>
              <a:rPr lang="nl-NL" dirty="0"/>
              <a:t>1959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R. Van der Hofstad, </a:t>
            </a:r>
            <a:r>
              <a:rPr lang="nl-NL" i="1" dirty="0" smtClean="0"/>
              <a:t>Random Graphs and Complex Networks</a:t>
            </a:r>
            <a:r>
              <a:rPr lang="nl-NL" dirty="0" smtClean="0"/>
              <a:t>, 2007.</a:t>
            </a:r>
            <a:endParaRPr lang="de-CH" dirty="0" smtClean="0"/>
          </a:p>
          <a:p>
            <a:endParaRPr lang="de-CH" i="1" dirty="0" smtClean="0"/>
          </a:p>
          <a:p>
            <a:r>
              <a:rPr lang="de-CH" i="1" dirty="0" smtClean="0"/>
              <a:t>BitThief – A Free Riding BitTorrent Client</a:t>
            </a:r>
            <a:r>
              <a:rPr lang="de-CH" dirty="0" smtClean="0"/>
              <a:t>. </a:t>
            </a:r>
            <a:r>
              <a:rPr lang="de-CH" dirty="0" smtClean="0">
                <a:hlinkClick r:id="rId2"/>
              </a:rPr>
              <a:t>http://bitthief.ethz.ch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Locher </a:t>
            </a:r>
            <a:r>
              <a:rPr lang="de-CH" dirty="0"/>
              <a:t>et al.,</a:t>
            </a:r>
            <a:r>
              <a:rPr lang="de-CH" i="1" dirty="0"/>
              <a:t> Free Riding in Bittorrent is Cheap</a:t>
            </a:r>
            <a:r>
              <a:rPr lang="de-CH" dirty="0"/>
              <a:t>, HotNets 2006</a:t>
            </a:r>
          </a:p>
          <a:p>
            <a:endParaRPr lang="de-CH" dirty="0" smtClean="0"/>
          </a:p>
          <a:p>
            <a:r>
              <a:rPr lang="de-CH" dirty="0" smtClean="0"/>
              <a:t>Locher </a:t>
            </a:r>
            <a:r>
              <a:rPr lang="de-CH" dirty="0"/>
              <a:t>et al., </a:t>
            </a:r>
            <a:r>
              <a:rPr lang="en-US" i="1" dirty="0"/>
              <a:t>Rescuing Tit-for-Tat with Source Coding</a:t>
            </a:r>
            <a:r>
              <a:rPr lang="en-US" dirty="0"/>
              <a:t>, P2P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Encoding Bits Into a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de-CH" dirty="0" smtClean="0"/>
              </a:p>
              <a:p>
                <a:r>
                  <a:rPr lang="de-CH" dirty="0" smtClean="0"/>
                  <a:t>Encode a message M in a permutation</a:t>
                </a:r>
              </a:p>
              <a:p>
                <a:pPr lvl="1"/>
                <a:r>
                  <a:rPr lang="de-CH" dirty="0" smtClean="0"/>
                  <a:t>Represent M as a factorial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CH" i="1" dirty="0" smtClean="0">
                        <a:latin typeface="Cambria Math"/>
                      </a:rPr>
                      <m:t>𝑀</m:t>
                    </m:r>
                    <m:r>
                      <a:rPr lang="de-CH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 smtClean="0">
                            <a:latin typeface="Cambria Math"/>
                          </a:rPr>
                          <m:t>10001</m:t>
                        </m:r>
                      </m:e>
                      <m:sub>
                        <m:r>
                          <a:rPr lang="de-CH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CH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CH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 smtClean="0">
                            <a:latin typeface="Cambria Math"/>
                          </a:rPr>
                          <m:t>2210</m:t>
                        </m:r>
                      </m:e>
                      <m:sub>
                        <m:r>
                          <a:rPr lang="de-CH" i="1" dirty="0" smtClean="0">
                            <a:latin typeface="Cambria Math"/>
                          </a:rPr>
                          <m:t>!</m:t>
                        </m:r>
                      </m:sub>
                    </m:sSub>
                  </m:oMath>
                </a14:m>
                <a:r>
                  <a:rPr lang="en-US" dirty="0" smtClean="0"/>
                  <a:t> because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</a:rPr>
                      <m:t>0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∙0!+1∙1!+2∙2!+2∙3!=17=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de-CH" dirty="0" smtClean="0"/>
                  <a:t>M is encoded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i="0" smtClean="0">
                        <a:latin typeface="Cambria Math"/>
                      </a:rPr>
                      <m:t>Π</m:t>
                    </m:r>
                    <m:r>
                      <a:rPr lang="de-CH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/>
                          </a:rPr>
                          <m:t>3,4,2,1</m:t>
                        </m:r>
                      </m:e>
                    </m:d>
                  </m:oMath>
                </a14:m>
                <a:r>
                  <a:rPr lang="en-US" dirty="0" smtClean="0"/>
                  <a:t> as the </a:t>
                </a:r>
                <a:r>
                  <a:rPr lang="en-US" dirty="0" err="1" smtClean="0"/>
                  <a:t>Lehmer</a:t>
                </a:r>
                <a:r>
                  <a:rPr lang="en-US" dirty="0" smtClean="0"/>
                  <a:t> Code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is 2210.</a:t>
                </a:r>
              </a:p>
              <a:p>
                <a:endParaRPr lang="de-CH" dirty="0" smtClean="0"/>
              </a:p>
              <a:p>
                <a:r>
                  <a:rPr lang="de-CH" dirty="0" smtClean="0"/>
                  <a:t>Lehmer Code</a:t>
                </a:r>
              </a:p>
              <a:p>
                <a:pPr lvl="1"/>
                <a:r>
                  <a:rPr lang="de-CH" dirty="0" smtClean="0"/>
                  <a:t>Counts the # swaps to get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de-CH" dirty="0" smtClean="0"/>
                  <a:t>(1,2,3,4)  ..2 swaps.. </a:t>
                </a:r>
              </a:p>
              <a:p>
                <a:pPr lvl="1"/>
                <a:r>
                  <a:rPr lang="de-CH" dirty="0" smtClean="0"/>
                  <a:t>(3,1,2,4)  ..2 swaps..</a:t>
                </a:r>
              </a:p>
              <a:p>
                <a:pPr lvl="1"/>
                <a:r>
                  <a:rPr lang="de-CH" dirty="0" smtClean="0"/>
                  <a:t>(3,4,1,2)  ..1 swap..</a:t>
                </a:r>
              </a:p>
              <a:p>
                <a:pPr lvl="1"/>
                <a:r>
                  <a:rPr lang="de-CH" dirty="0" smtClean="0"/>
                  <a:t>(3,4,2,1)  ..0 swaps..</a:t>
                </a:r>
              </a:p>
              <a:p>
                <a:pPr lvl="1"/>
                <a:r>
                  <a:rPr lang="de-CH" dirty="0" smtClean="0"/>
                  <a:t>(3,4,2,1)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Proof of Lemma 3.2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each conspirer randomly connects to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/>
                      </a:rPr>
                      <m:t>8 </m:t>
                    </m:r>
                    <m:f>
                      <m:fPr>
                        <m:ctrlPr>
                          <a:rPr lang="de-CH" i="1">
                            <a:latin typeface="Cambria Math"/>
                          </a:rPr>
                        </m:ctrlPr>
                      </m:fPr>
                      <m:num>
                        <m:r>
                          <a:rPr lang="de-CH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de-CH" i="1">
                            <a:latin typeface="Cambria Math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de-CH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de-CH" i="1">
                            <a:latin typeface="Cambria Math"/>
                          </a:rPr>
                          <m:t>(</m:t>
                        </m:r>
                        <m:r>
                          <a:rPr lang="de-CH" i="1">
                            <a:latin typeface="Cambria Math"/>
                          </a:rPr>
                          <m:t>𝑛𝑐</m:t>
                        </m:r>
                        <m:r>
                          <a:rPr lang="de-CH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 peers, then the </a:t>
                </a:r>
                <a:r>
                  <a:rPr lang="en-US" dirty="0" err="1"/>
                  <a:t>subnetwork</a:t>
                </a:r>
                <a:r>
                  <a:rPr lang="en-US" dirty="0"/>
                  <a:t> induced by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conspirers is connected </a:t>
                </a:r>
                <a:r>
                  <a:rPr lang="en-US" dirty="0" err="1"/>
                  <a:t>w.h.p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de-CH" dirty="0" smtClean="0"/>
                  <a:t>Proof:</a:t>
                </a:r>
              </a:p>
              <a:p>
                <a:r>
                  <a:rPr lang="en-US" dirty="0" smtClean="0"/>
                  <a:t>For each conspirer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 it holds 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err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= 8</m:t>
                    </m:r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𝑛𝑐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err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&lt; 4</m:t>
                        </m:r>
                        <m:func>
                          <m:func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𝑛𝑐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err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dirty="0" err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err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 err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en-US" i="1" dirty="0" err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de-CH" b="0" i="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CH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CH" b="0" i="1" dirty="0" smtClean="0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de-CH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CH" b="0" i="1" dirty="0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CH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CH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de-CH" b="0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CH" b="0" i="1" dirty="0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CH" b="0" i="1" dirty="0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de-CH" b="0" i="1" dirty="0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de-CH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CH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CH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CH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CH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CH" b="0" i="1" dirty="0" smtClean="0">
                            <a:latin typeface="Cambria Math"/>
                          </a:rPr>
                          <m:t>𝑛𝑐</m:t>
                        </m:r>
                      </m:den>
                    </m:f>
                  </m:oMath>
                </a14:m>
                <a:r>
                  <a:rPr lang="en-US" dirty="0" smtClean="0"/>
                  <a:t>  (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de-CH" b="0" i="1" dirty="0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de-CH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CH" b="0" i="1" dirty="0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de-CH" b="0" i="1" dirty="0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err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i="1" dirty="0" err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 dirty="0">
                            <a:latin typeface="Cambria Math"/>
                          </a:rPr>
                          <m:t> 4</m:t>
                        </m:r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/>
                                  </a:rPr>
                                  <m:t>𝑛𝑐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de-CH" b="0" i="1" dirty="0" smtClean="0">
                        <a:latin typeface="Cambria Math"/>
                      </a:rPr>
                      <m:t>&gt;1−</m:t>
                    </m:r>
                    <m:f>
                      <m:f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CH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de-CH" dirty="0" smtClean="0"/>
                  <a:t>If each edge of a graph G with c nodes is present with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𝑛𝑐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</a:rPr>
                      <m:t>/</m:t>
                    </m:r>
                    <m:r>
                      <a:rPr lang="de-CH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then G is connected with probability </a:t>
                </a:r>
                <a14:m>
                  <m:oMath xmlns:m="http://schemas.openxmlformats.org/officeDocument/2006/math">
                    <m:r>
                      <a:rPr lang="de-CH" i="1" dirty="0">
                        <a:latin typeface="Cambria Math"/>
                      </a:rPr>
                      <m:t>&gt;1−</m:t>
                    </m:r>
                    <m:f>
                      <m:fPr>
                        <m:ctrlPr>
                          <a:rPr lang="de-CH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de-CH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CH" i="1" dirty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br>
                  <a:rPr lang="en-US" dirty="0" smtClean="0"/>
                </a:br>
                <a:r>
                  <a:rPr lang="en-US" dirty="0" smtClean="0"/>
                  <a:t>(Corollary from [</a:t>
                </a:r>
                <a:r>
                  <a:rPr lang="en-US" dirty="0" err="1" smtClean="0"/>
                  <a:t>Hofstad</a:t>
                </a:r>
                <a:r>
                  <a:rPr lang="en-US" dirty="0" smtClean="0"/>
                  <a:t> 2007])</a:t>
                </a:r>
              </a:p>
              <a:p>
                <a:r>
                  <a:rPr lang="de-CH" dirty="0" smtClean="0"/>
                  <a:t>In such a graph G, all  nodes have less than 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</a:rPr>
                      <m:t>4</m:t>
                    </m:r>
                    <m:r>
                      <a:rPr lang="de-CH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CH" b="0" i="0" smtClean="0">
                        <a:latin typeface="Cambria Math"/>
                      </a:rPr>
                      <m:t>ln</m:t>
                    </m:r>
                    <m:r>
                      <a:rPr lang="de-CH" b="0" i="1" smtClean="0">
                        <a:latin typeface="Cambria Math"/>
                      </a:rPr>
                      <m:t>⁡(</m:t>
                    </m:r>
                    <m:r>
                      <a:rPr lang="de-CH" b="0" i="1" smtClean="0">
                        <a:latin typeface="Cambria Math"/>
                      </a:rPr>
                      <m:t>𝑛𝑐</m:t>
                    </m:r>
                    <m:r>
                      <a:rPr lang="de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neighbors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</a:t>
                </a:r>
              </a:p>
              <a:p>
                <a:r>
                  <a:rPr lang="de-CH" dirty="0" smtClean="0"/>
                  <a:t>Each conspirer implicitly chooses 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</a:rPr>
                      <m:t>4 </m:t>
                    </m:r>
                    <m:r>
                      <m:rPr>
                        <m:sty m:val="p"/>
                      </m:rPr>
                      <a:rPr lang="de-CH" b="0" i="0" smtClean="0">
                        <a:latin typeface="Cambria Math"/>
                      </a:rPr>
                      <m:t>ln</m:t>
                    </m:r>
                    <m:r>
                      <a:rPr lang="de-CH" b="0" i="1" smtClean="0">
                        <a:latin typeface="Cambria Math"/>
                      </a:rPr>
                      <m:t>⁡(</m:t>
                    </m:r>
                    <m:r>
                      <a:rPr lang="de-CH" b="0" i="1" smtClean="0">
                        <a:latin typeface="Cambria Math"/>
                      </a:rPr>
                      <m:t>𝑛𝑐</m:t>
                    </m:r>
                    <m:r>
                      <a:rPr lang="de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random neighbors in the conspirer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7" b="-3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Spy Rendezvous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986401"/>
            <a:ext cx="7904162" cy="404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raphael\My Documents\Presentations\infocom2011\james_Bond_p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0" y="2730776"/>
            <a:ext cx="1391583" cy="19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raphael\My Documents\Presentations\infocom2011\w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669" y="2712094"/>
            <a:ext cx="1751101" cy="17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2771573" y="1735583"/>
            <a:ext cx="2171700" cy="843274"/>
          </a:xfrm>
          <a:prstGeom prst="wedgeRoundRectCallout">
            <a:avLst>
              <a:gd name="adj1" fmla="val -54605"/>
              <a:gd name="adj2" fmla="val 760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/>
              <a:t>In London, April’s a spring month</a:t>
            </a:r>
            <a:r>
              <a:rPr lang="en-US" i="1" dirty="0"/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015574" y="3346374"/>
            <a:ext cx="2600384" cy="1013599"/>
          </a:xfrm>
          <a:prstGeom prst="wedgeRoundRectCallout">
            <a:avLst>
              <a:gd name="adj1" fmla="val 77982"/>
              <a:gd name="adj2" fmla="val -1392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 smtClean="0"/>
              <a:t>..whereas </a:t>
            </a:r>
            <a:r>
              <a:rPr lang="en-US" sz="1800" i="1" dirty="0"/>
              <a:t>in </a:t>
            </a:r>
            <a:r>
              <a:rPr lang="en-US" sz="1800" i="1" dirty="0" err="1" smtClean="0"/>
              <a:t>St.Petersburg</a:t>
            </a:r>
            <a:r>
              <a:rPr lang="en-US" sz="1800" i="1" dirty="0" smtClean="0"/>
              <a:t> we’re freezing our </a:t>
            </a:r>
            <a:r>
              <a:rPr lang="en-US" sz="1800" i="1" dirty="0"/>
              <a:t>butts off.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955" y="4876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MI6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1471" y="4855517"/>
            <a:ext cx="99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Broadcast under Individual Monitoring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853" y="1166874"/>
                <a:ext cx="8207375" cy="5187388"/>
              </a:xfrm>
            </p:spPr>
            <p:txBody>
              <a:bodyPr/>
              <a:lstStyle/>
              <a:p>
                <a:r>
                  <a:rPr lang="de-CH" dirty="0" smtClean="0"/>
                  <a:t>Authority monitors individual communication links</a:t>
                </a:r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de-CH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de-CH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de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 smtClean="0">
                            <a:latin typeface="Cambria Math"/>
                          </a:rPr>
                          <m:t>𝑚</m:t>
                        </m:r>
                        <m:func>
                          <m:funcPr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de-CH" i="1" dirty="0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de-CH" dirty="0" smtClean="0"/>
                  <a:t> where m is the # of blocks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853" y="1166874"/>
                <a:ext cx="8207375" cy="5187388"/>
              </a:xfrm>
              <a:blipFill rotWithShape="1">
                <a:blip r:embed="rId3"/>
                <a:stretch>
                  <a:fillRect l="-742" t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98" y="3296931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62" y="3296931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5" idx="3"/>
            <a:endCxn id="6" idx="1"/>
          </p:cNvCxnSpPr>
          <p:nvPr/>
        </p:nvCxnSpPr>
        <p:spPr bwMode="auto">
          <a:xfrm>
            <a:off x="3678151" y="3870108"/>
            <a:ext cx="257391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32833" y="3408442"/>
                <a:ext cx="558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33" y="3408442"/>
                <a:ext cx="55893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32833" y="3870108"/>
                <a:ext cx="55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33" y="3870108"/>
                <a:ext cx="55707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1" y="1828136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stCxn id="5" idx="3"/>
            <a:endCxn id="13" idx="1"/>
          </p:cNvCxnSpPr>
          <p:nvPr/>
        </p:nvCxnSpPr>
        <p:spPr bwMode="auto">
          <a:xfrm flipV="1">
            <a:off x="3678151" y="2401313"/>
            <a:ext cx="1892780" cy="14687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3366" y="2359564"/>
                <a:ext cx="558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66" y="2359564"/>
                <a:ext cx="55893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29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1272" y="2835266"/>
                <a:ext cx="55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72" y="2835266"/>
                <a:ext cx="5570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39" y="4460017"/>
            <a:ext cx="1293812" cy="1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41" y="4420123"/>
            <a:ext cx="1263650" cy="2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82" y="4456806"/>
            <a:ext cx="1248569" cy="1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Broadcast under Complete Monitoring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914208"/>
                <a:ext cx="8207375" cy="5187388"/>
              </a:xfrm>
            </p:spPr>
            <p:txBody>
              <a:bodyPr/>
              <a:lstStyle/>
              <a:p>
                <a:endParaRPr lang="de-CH" dirty="0" smtClean="0"/>
              </a:p>
              <a:p>
                <a:r>
                  <a:rPr lang="de-CH" dirty="0" smtClean="0"/>
                  <a:t>Authority monitors all connections, and correlates data</a:t>
                </a:r>
              </a:p>
              <a:p>
                <a:pPr lvl="1"/>
                <a:r>
                  <a:rPr lang="de-CH" dirty="0" smtClean="0"/>
                  <a:t>No under-reporting</a:t>
                </a:r>
              </a:p>
              <a:p>
                <a:pPr lvl="1"/>
                <a:r>
                  <a:rPr lang="de-CH" dirty="0" smtClean="0"/>
                  <a:t>No re-requesting</a:t>
                </a:r>
              </a:p>
              <a:p>
                <a:pPr lvl="1"/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Acquire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8 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CH" b="0" i="1" dirty="0" smtClean="0">
                            <a:latin typeface="Cambria Math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𝑛𝑐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random </a:t>
                </a:r>
                <a:r>
                  <a:rPr lang="en-US" dirty="0" smtClean="0"/>
                  <a:t>blocks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CH" i="1" dirty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de-CH" i="1" dirty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de-CH" dirty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de-CH" i="1" dirty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CH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CH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</m:rad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CH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914208"/>
                <a:ext cx="8207375" cy="5187388"/>
              </a:xfrm>
              <a:blipFill rotWithShape="1"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10" y="3441315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74" y="3441315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4" idx="3"/>
            <a:endCxn id="5" idx="1"/>
          </p:cNvCxnSpPr>
          <p:nvPr/>
        </p:nvCxnSpPr>
        <p:spPr bwMode="auto">
          <a:xfrm>
            <a:off x="4171463" y="4014492"/>
            <a:ext cx="257391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145" y="3552826"/>
                <a:ext cx="558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45" y="3552826"/>
                <a:ext cx="55893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6145" y="4014492"/>
                <a:ext cx="55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45" y="4014492"/>
                <a:ext cx="55707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7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43" y="1972520"/>
            <a:ext cx="1146353" cy="11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stCxn id="4" idx="3"/>
            <a:endCxn id="9" idx="1"/>
          </p:cNvCxnSpPr>
          <p:nvPr/>
        </p:nvCxnSpPr>
        <p:spPr bwMode="auto">
          <a:xfrm flipV="1">
            <a:off x="4171463" y="2545697"/>
            <a:ext cx="1892780" cy="14687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B88C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6678" y="2503948"/>
                <a:ext cx="558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678" y="2503948"/>
                <a:ext cx="55893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7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4584" y="2979650"/>
                <a:ext cx="55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CH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84" y="2979650"/>
                <a:ext cx="5570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7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4886518" y="2509601"/>
            <a:ext cx="1117565" cy="10071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1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Broadcast under Stochastic Monitoring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egular peers choose their request order permutation </a:t>
                </a:r>
                <a:r>
                  <a:rPr lang="en-US" dirty="0"/>
                  <a:t>according to a distribution </a:t>
                </a:r>
                <a:r>
                  <a:rPr lang="en-US" dirty="0" smtClean="0"/>
                  <a:t>C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Authority classifies a peer as a conspirer if it uses a request </a:t>
                </a:r>
                <a:r>
                  <a:rPr lang="en-US" dirty="0"/>
                  <a:t>order </a:t>
                </a:r>
                <a:r>
                  <a:rPr lang="en-US" dirty="0" smtClean="0"/>
                  <a:t>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dirty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de-CH" b="0" i="0" dirty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de-CH" b="0" i="0" dirty="0" smtClean="0">
                        <a:latin typeface="Cambria Math"/>
                      </a:rPr>
                      <m:t>ϵ</m:t>
                    </m:r>
                  </m:oMath>
                </a14:m>
                <a:endParaRPr lang="en-US" dirty="0" smtClean="0"/>
              </a:p>
              <a:p>
                <a:endParaRPr lang="de-CH" dirty="0"/>
              </a:p>
              <a:p>
                <a:r>
                  <a:rPr lang="de-CH" dirty="0" smtClean="0"/>
                  <a:t>Trade-off in the choice of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dirty="0">
                        <a:latin typeface="Cambria Math"/>
                      </a:rPr>
                      <m:t>ϵ</m:t>
                    </m:r>
                  </m:oMath>
                </a14:m>
                <a:endParaRPr lang="de-CH" dirty="0" smtClean="0"/>
              </a:p>
              <a:p>
                <a:endParaRPr lang="de-CH" dirty="0" smtClean="0"/>
              </a:p>
              <a:p>
                <a:pPr lvl="1"/>
                <a:r>
                  <a:rPr lang="de-CH" dirty="0" smtClean="0"/>
                  <a:t>Amount of hidden communication vs. False positives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Broadcast under Stochastic Monitoring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egular peers choose their request order permutation </a:t>
                </a:r>
                <a:r>
                  <a:rPr lang="en-US" dirty="0"/>
                  <a:t>according to a distribution </a:t>
                </a:r>
                <a:r>
                  <a:rPr lang="en-US" dirty="0" smtClean="0"/>
                  <a:t>C</a:t>
                </a:r>
              </a:p>
              <a:p>
                <a:r>
                  <a:rPr lang="en-US" dirty="0" smtClean="0"/>
                  <a:t>Authority classifies a peer as a conspirer if it uses a request </a:t>
                </a:r>
                <a:r>
                  <a:rPr lang="en-US" dirty="0"/>
                  <a:t>order </a:t>
                </a:r>
                <a:r>
                  <a:rPr lang="en-US" dirty="0" smtClean="0"/>
                  <a:t>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dirty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de-CH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de-CH" b="0" i="0" dirty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de-CH" b="0" i="0" dirty="0" smtClean="0">
                        <a:latin typeface="Cambria Math"/>
                      </a:rPr>
                      <m:t>ϵ</m:t>
                    </m:r>
                  </m:oMath>
                </a14:m>
                <a:endParaRPr lang="en-US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14:m>
                  <m:oMath xmlns:m="http://schemas.openxmlformats.org/officeDocument/2006/math">
                    <m:r>
                      <a:rPr lang="az-Cyrl-AZ" b="0" i="0" dirty="0" smtClean="0">
                        <a:latin typeface="Cambria Math"/>
                      </a:rPr>
                      <m:t>К</m:t>
                    </m:r>
                  </m:oMath>
                </a14:m>
                <a:r>
                  <a:rPr lang="de-CH" dirty="0" smtClean="0"/>
                  <a:t> is a deterministic PRG</a:t>
                </a:r>
                <a:endParaRPr lang="de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2" y="2942474"/>
            <a:ext cx="6302967" cy="2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Spy Rendezvous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986401"/>
            <a:ext cx="7904162" cy="404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raphael\My Documents\Presentations\infocom2011\james_Bond_p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0" y="2730776"/>
            <a:ext cx="1391583" cy="19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raphael\My Documents\Presentations\infocom2011\w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669" y="2712094"/>
            <a:ext cx="1751101" cy="17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2771573" y="1735583"/>
            <a:ext cx="2171700" cy="843274"/>
          </a:xfrm>
          <a:prstGeom prst="wedgeRoundRectCallout">
            <a:avLst>
              <a:gd name="adj1" fmla="val -54605"/>
              <a:gd name="adj2" fmla="val 760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/>
              <a:t>In London, April’s a spring month</a:t>
            </a:r>
            <a:r>
              <a:rPr lang="en-US" i="1" dirty="0"/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015574" y="3346374"/>
            <a:ext cx="2600384" cy="1013599"/>
          </a:xfrm>
          <a:prstGeom prst="wedgeRoundRectCallout">
            <a:avLst>
              <a:gd name="adj1" fmla="val 77982"/>
              <a:gd name="adj2" fmla="val -1392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 smtClean="0"/>
              <a:t>..whereas </a:t>
            </a:r>
            <a:r>
              <a:rPr lang="en-US" sz="1800" i="1" dirty="0"/>
              <a:t>in </a:t>
            </a:r>
            <a:r>
              <a:rPr lang="en-US" sz="1800" i="1" dirty="0" err="1" smtClean="0"/>
              <a:t>St.Petersburg</a:t>
            </a:r>
            <a:r>
              <a:rPr lang="en-US" sz="1800" i="1" dirty="0" smtClean="0"/>
              <a:t> we’re freezing our </a:t>
            </a:r>
            <a:r>
              <a:rPr lang="en-US" sz="1800" i="1" dirty="0"/>
              <a:t>butts off.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955" y="4876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MI6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1471" y="4855517"/>
            <a:ext cx="99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Spy Rendezvous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986401"/>
            <a:ext cx="7904162" cy="404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raphael\My Documents\Presentations\infocom2011\james_Bond_p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0" y="2730776"/>
            <a:ext cx="1391583" cy="19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2771573" y="1735583"/>
            <a:ext cx="2171700" cy="843274"/>
          </a:xfrm>
          <a:prstGeom prst="wedgeRoundRectCallout">
            <a:avLst>
              <a:gd name="adj1" fmla="val -54605"/>
              <a:gd name="adj2" fmla="val 760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/>
              <a:t>In London, April’s a spring month</a:t>
            </a:r>
            <a:r>
              <a:rPr lang="en-US" i="1" dirty="0"/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015574" y="3346374"/>
            <a:ext cx="2600384" cy="1013599"/>
          </a:xfrm>
          <a:prstGeom prst="wedgeRoundRectCallout">
            <a:avLst>
              <a:gd name="adj1" fmla="val 77982"/>
              <a:gd name="adj2" fmla="val -1392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1" dirty="0" smtClean="0"/>
              <a:t>Yes, Russian winters are cold. Enjoy your stay, sir.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2857810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914" y="48768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??</a:t>
            </a:r>
            <a:endParaRPr lang="en-US" dirty="0"/>
          </a:p>
        </p:txBody>
      </p:sp>
      <p:sp>
        <p:nvSpPr>
          <p:cNvPr id="5" name="&quot;No&quot; Symbol 4"/>
          <p:cNvSpPr/>
          <p:nvPr/>
        </p:nvSpPr>
        <p:spPr bwMode="auto">
          <a:xfrm>
            <a:off x="6431471" y="4674244"/>
            <a:ext cx="971550" cy="866775"/>
          </a:xfrm>
          <a:prstGeom prst="noSmoking">
            <a:avLst/>
          </a:prstGeom>
          <a:solidFill>
            <a:srgbClr val="FF0000">
              <a:alpha val="6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1471" y="4855517"/>
            <a:ext cx="99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CIA</a:t>
            </a:r>
            <a:endParaRPr lang="en-US" dirty="0"/>
          </a:p>
        </p:txBody>
      </p:sp>
      <p:pic>
        <p:nvPicPr>
          <p:cNvPr id="12" name="Picture 6" descr="C:\Documents and Settings\raphael\My Documents\Presentations\infocom2011\wad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8"/>
          <a:stretch/>
        </p:blipFill>
        <p:spPr bwMode="auto">
          <a:xfrm rot="539717" flipH="1">
            <a:off x="6387772" y="2617955"/>
            <a:ext cx="1323652" cy="6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Handshake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037" y="4346713"/>
            <a:ext cx="1523047" cy="419252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Share files</a:t>
            </a:r>
            <a:endParaRPr lang="en-US" dirty="0"/>
          </a:p>
        </p:txBody>
      </p:sp>
      <p:pic>
        <p:nvPicPr>
          <p:cNvPr id="3075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07" y="2749952"/>
            <a:ext cx="1176262" cy="11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32" y="2749952"/>
            <a:ext cx="1169035" cy="11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2675" y="1918735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Regular peers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407" y="1918735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C</a:t>
            </a:r>
            <a:r>
              <a:rPr lang="de-CH" dirty="0" smtClean="0">
                <a:solidFill>
                  <a:srgbClr val="C00000"/>
                </a:solidFill>
              </a:rPr>
              <a:t>onspirers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Documents and Settings\raphael\My Documents\Presentations\infocom2011\key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74137" y="3260291"/>
            <a:ext cx="532923" cy="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261" y="4356653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>
                <a:solidFill>
                  <a:srgbClr val="C00000"/>
                </a:solidFill>
              </a:rPr>
              <a:t>Talk to other </a:t>
            </a:r>
            <a:r>
              <a:rPr lang="de-CH" sz="1800" dirty="0" smtClean="0">
                <a:solidFill>
                  <a:srgbClr val="C00000"/>
                </a:solidFill>
              </a:rPr>
              <a:t>conspirers</a:t>
            </a:r>
          </a:p>
          <a:p>
            <a:r>
              <a:rPr lang="de-CH" sz="1800" dirty="0">
                <a:solidFill>
                  <a:srgbClr val="C00000"/>
                </a:solidFill>
              </a:rPr>
              <a:t>w</a:t>
            </a:r>
            <a:r>
              <a:rPr lang="de-CH" sz="1800" dirty="0" smtClean="0">
                <a:solidFill>
                  <a:srgbClr val="C00000"/>
                </a:solidFill>
              </a:rPr>
              <a:t>ithout raising suspicion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Handshake in Networks</a:t>
            </a:r>
            <a:endParaRPr lang="en-US" dirty="0"/>
          </a:p>
        </p:txBody>
      </p:sp>
      <p:pic>
        <p:nvPicPr>
          <p:cNvPr id="3075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29" y="2585716"/>
            <a:ext cx="1638687" cy="16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10" y="2613514"/>
            <a:ext cx="1638687" cy="16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422659" y="3192367"/>
            <a:ext cx="16959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402781" y="3521086"/>
            <a:ext cx="1715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0064" y="2484481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4" y="2484481"/>
                <a:ext cx="67358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7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gezeichen"/>
          <p:cNvSpPr txBox="1"/>
          <p:nvPr/>
        </p:nvSpPr>
        <p:spPr>
          <a:xfrm>
            <a:off x="5455457" y="2390419"/>
            <a:ext cx="1187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dirty="0" smtClean="0"/>
              <a:t>?</a:t>
            </a:r>
            <a:endParaRPr lang="en-US" sz="9600" dirty="0"/>
          </a:p>
        </p:txBody>
      </p:sp>
      <p:pic>
        <p:nvPicPr>
          <p:cNvPr id="9" name="Picture red l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1" y="2591742"/>
            <a:ext cx="1628619" cy="1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black r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83" y="2613049"/>
            <a:ext cx="1638687" cy="16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Handshake in Networks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22659" y="3192367"/>
            <a:ext cx="16959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402781" y="3521086"/>
            <a:ext cx="1715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0066" y="2478249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6" y="2478249"/>
                <a:ext cx="673582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3381" y="2481564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81" y="2481564"/>
                <a:ext cx="673582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5" descr="C:\Documents and Settings\raphael\My Documents\Presentations\infocom2011\key-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18811" y="4026582"/>
            <a:ext cx="532923" cy="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gezeichen"/>
          <p:cNvSpPr txBox="1"/>
          <p:nvPr/>
        </p:nvSpPr>
        <p:spPr>
          <a:xfrm>
            <a:off x="5455457" y="2390419"/>
            <a:ext cx="1187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dirty="0" smtClean="0"/>
              <a:t>?</a:t>
            </a:r>
            <a:endParaRPr lang="en-US" sz="9600" dirty="0"/>
          </a:p>
        </p:txBody>
      </p:sp>
      <p:pic>
        <p:nvPicPr>
          <p:cNvPr id="15" name="Picture red l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12" y="2613178"/>
            <a:ext cx="1628619" cy="1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red l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1" y="2591742"/>
            <a:ext cx="1628619" cy="1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Handshake in Networks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22659" y="3192367"/>
            <a:ext cx="16959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402781" y="3521086"/>
            <a:ext cx="1715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0066" y="2478249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6" y="2478249"/>
                <a:ext cx="67358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sz="4000" i="0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78" y="3468053"/>
                <a:ext cx="673582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 descr="C:\Documents and Settings\raphael\My Documents\Presentations\infocom2011\key-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8933" y="4034969"/>
            <a:ext cx="532923" cy="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raphael\My Documents\Presentations\infocom2011\key-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92368" y="4034968"/>
            <a:ext cx="532923" cy="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986400"/>
            <a:ext cx="7860679" cy="5187388"/>
          </a:xfrm>
        </p:spPr>
        <p:txBody>
          <a:bodyPr/>
          <a:lstStyle/>
          <a:p>
            <a:endParaRPr lang="de-CH" dirty="0" smtClean="0"/>
          </a:p>
          <a:p>
            <a:r>
              <a:rPr lang="de-CH" dirty="0" smtClean="0"/>
              <a:t>P2P </a:t>
            </a:r>
            <a:r>
              <a:rPr lang="de-CH" dirty="0"/>
              <a:t>File sharing</a:t>
            </a:r>
          </a:p>
          <a:p>
            <a:pPr lvl="1"/>
            <a:r>
              <a:rPr lang="de-CH" dirty="0"/>
              <a:t>Block request sequence</a:t>
            </a:r>
          </a:p>
          <a:p>
            <a:pPr lvl="1"/>
            <a:r>
              <a:rPr lang="de-CH" dirty="0"/>
              <a:t>Block subset selection</a:t>
            </a:r>
          </a:p>
          <a:p>
            <a:endParaRPr lang="de-CH" dirty="0" smtClean="0"/>
          </a:p>
          <a:p>
            <a:r>
              <a:rPr lang="de-CH" dirty="0" smtClean="0"/>
              <a:t>Timing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Bandwidth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Ports</a:t>
            </a:r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 bwMode="auto">
          <a:xfrm rot="209822">
            <a:off x="1520033" y="2687408"/>
            <a:ext cx="5304460" cy="2972694"/>
          </a:xfrm>
          <a:prstGeom prst="triangl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47243" y="2175202"/>
            <a:ext cx="6231835" cy="40384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Steganographic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Send a message to all conspirers</a:t>
            </a:r>
          </a:p>
          <a:p>
            <a:endParaRPr lang="de-CH" dirty="0"/>
          </a:p>
          <a:p>
            <a:r>
              <a:rPr lang="de-CH" dirty="0" smtClean="0"/>
              <a:t>Bittorrent-like p2p file sharing system</a:t>
            </a:r>
            <a:endParaRPr lang="en-US" dirty="0"/>
          </a:p>
        </p:txBody>
      </p:sp>
      <p:pic>
        <p:nvPicPr>
          <p:cNvPr id="4" name="Picture 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93" y="26916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36" y="34442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54" y="297251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60" y="237048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0915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84" y="3056162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27" y="245000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49" y="2560926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44" y="21967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17" y="277295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10" y="2208384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78" y="224448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32" y="537352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9" y="5651347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2" y="552568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16" y="567477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49" y="570672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32" y="5025543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94" y="3879190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05" y="4695919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Documents and Settings\raphael\My Documents\Presentations\infocom2011\person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59" y="4339577"/>
            <a:ext cx="480265" cy="4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560519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58" y="3358969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76" y="5168113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5" y="4819842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99" y="5463048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71" y="5270346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Documents and Settings\raphael\My Documents\Presentations\infocom2011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0" y="4435381"/>
            <a:ext cx="483234" cy="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43916" y="144134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04557" y="3444219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n-US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9924" y="4049588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de-CH" sz="3600" dirty="0" smtClean="0">
                <a:latin typeface="Cambria Math" pitchFamily="18" charset="0"/>
                <a:ea typeface="Cambria Math" pitchFamily="18" charset="0"/>
              </a:rPr>
              <a:t>-c</a:t>
            </a:r>
            <a:endParaRPr lang="en-US" sz="36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 descr="C:\Documents and Settings\raphael\My Documents\Presentations\infocom2011\black-box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8" y="48001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  <p:tag name="DEFAULTDISPLAYSOURCE" val="\documentclass{article}\pagestyle{empty}&#10;\begin{document}&#10;&#10;\end{document}&#10;"/>
  <p:tag name="EMBEDFONTS" val="1"/>
  <p:tag name="FIRSTROGER20WATTENHOFER@XV5I9FVF81W8GHH9" val="3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normal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n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n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mpty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ithout footer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75725</TotalTime>
  <Words>1378</Words>
  <Application>Microsoft Office PowerPoint</Application>
  <PresentationFormat>On-screen Show (4:3)</PresentationFormat>
  <Paragraphs>266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CMR7</vt:lpstr>
      <vt:lpstr>CMR10</vt:lpstr>
      <vt:lpstr>Times New Roman</vt:lpstr>
      <vt:lpstr>CMSY7</vt:lpstr>
      <vt:lpstr>CMSY10</vt:lpstr>
      <vt:lpstr>Cambria Math</vt:lpstr>
      <vt:lpstr>Calibri</vt:lpstr>
      <vt:lpstr>CMMI10</vt:lpstr>
      <vt:lpstr>CMEX10</vt:lpstr>
      <vt:lpstr>CMMI7</vt:lpstr>
      <vt:lpstr>normal</vt:lpstr>
      <vt:lpstr>line</vt:lpstr>
      <vt:lpstr>1_line</vt:lpstr>
      <vt:lpstr>empty</vt:lpstr>
      <vt:lpstr>without footer</vt:lpstr>
      <vt:lpstr>PowerPoint Presentation</vt:lpstr>
      <vt:lpstr>Spy Rendezvous</vt:lpstr>
      <vt:lpstr>Spy Rendezvous</vt:lpstr>
      <vt:lpstr>Steganographic Handshake in Networks</vt:lpstr>
      <vt:lpstr>Steganographic Handshake in Networks</vt:lpstr>
      <vt:lpstr>Steganographic Handshake in Networks</vt:lpstr>
      <vt:lpstr>Steganographic Handshake in Networks</vt:lpstr>
      <vt:lpstr>Steganographic Channels</vt:lpstr>
      <vt:lpstr>Steganographic Broadcast</vt:lpstr>
      <vt:lpstr>Steganographic Broadcast</vt:lpstr>
      <vt:lpstr>Efficient Broadcast</vt:lpstr>
      <vt:lpstr>Efficient Broadcast</vt:lpstr>
      <vt:lpstr>Stronger Authority Models</vt:lpstr>
      <vt:lpstr>Steganographic Handshake in BitThief</vt:lpstr>
      <vt:lpstr>Reprise</vt:lpstr>
      <vt:lpstr>Thank You! Questions &amp; Comments?    </vt:lpstr>
      <vt:lpstr>References</vt:lpstr>
      <vt:lpstr>Encoding Bits Into a Permutation</vt:lpstr>
      <vt:lpstr>Proof of Lemma 3.2</vt:lpstr>
      <vt:lpstr>Broadcast under Individual Monitoring</vt:lpstr>
      <vt:lpstr>Broadcast under Complete Monitoring</vt:lpstr>
      <vt:lpstr>Broadcast under Stochastic Monitoring</vt:lpstr>
      <vt:lpstr>Broadcast under Stochastic Monitoring</vt:lpstr>
      <vt:lpstr>Spy Rendezvous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Communication in P2P Networks</dc:title>
  <dc:creator>Raphael Eidenbenz</dc:creator>
  <cp:lastModifiedBy>user</cp:lastModifiedBy>
  <cp:revision>3960</cp:revision>
  <dcterms:created xsi:type="dcterms:W3CDTF">2004-04-23T16:05:06Z</dcterms:created>
  <dcterms:modified xsi:type="dcterms:W3CDTF">2011-04-11T18:53:43Z</dcterms:modified>
</cp:coreProperties>
</file>